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17" r:id="rId5"/>
    <p:sldMasterId id="2147493660" r:id="rId6"/>
    <p:sldMasterId id="2147493696" r:id="rId7"/>
    <p:sldMasterId id="2147493709" r:id="rId8"/>
    <p:sldMasterId id="2147493723" r:id="rId9"/>
    <p:sldMasterId id="2147493732" r:id="rId10"/>
    <p:sldMasterId id="2147493745" r:id="rId11"/>
    <p:sldMasterId id="2147493758" r:id="rId12"/>
  </p:sldMasterIdLst>
  <p:notesMasterIdLst>
    <p:notesMasterId r:id="rId111"/>
  </p:notesMasterIdLst>
  <p:handoutMasterIdLst>
    <p:handoutMasterId r:id="rId112"/>
  </p:handoutMasterIdLst>
  <p:sldIdLst>
    <p:sldId id="959" r:id="rId13"/>
    <p:sldId id="2142532348" r:id="rId14"/>
    <p:sldId id="824" r:id="rId15"/>
    <p:sldId id="826" r:id="rId16"/>
    <p:sldId id="827" r:id="rId17"/>
    <p:sldId id="994" r:id="rId18"/>
    <p:sldId id="995" r:id="rId19"/>
    <p:sldId id="2142532354" r:id="rId20"/>
    <p:sldId id="2142532355" r:id="rId21"/>
    <p:sldId id="2142532356" r:id="rId22"/>
    <p:sldId id="2142532357" r:id="rId23"/>
    <p:sldId id="2142532358" r:id="rId24"/>
    <p:sldId id="2142532359" r:id="rId25"/>
    <p:sldId id="2142532360" r:id="rId26"/>
    <p:sldId id="2142532361" r:id="rId27"/>
    <p:sldId id="2142532362" r:id="rId28"/>
    <p:sldId id="2142532363" r:id="rId29"/>
    <p:sldId id="2142532364" r:id="rId30"/>
    <p:sldId id="1249" r:id="rId31"/>
    <p:sldId id="1250" r:id="rId32"/>
    <p:sldId id="2142532366" r:id="rId33"/>
    <p:sldId id="2142532367" r:id="rId34"/>
    <p:sldId id="1254" r:id="rId35"/>
    <p:sldId id="2142532365" r:id="rId36"/>
    <p:sldId id="433" r:id="rId37"/>
    <p:sldId id="434" r:id="rId38"/>
    <p:sldId id="435" r:id="rId39"/>
    <p:sldId id="436" r:id="rId40"/>
    <p:sldId id="2142532322" r:id="rId41"/>
    <p:sldId id="2142532321" r:id="rId42"/>
    <p:sldId id="1091" r:id="rId43"/>
    <p:sldId id="1092" r:id="rId44"/>
    <p:sldId id="988" r:id="rId45"/>
    <p:sldId id="1115" r:id="rId46"/>
    <p:sldId id="1116" r:id="rId47"/>
    <p:sldId id="997" r:id="rId48"/>
    <p:sldId id="2142532344" r:id="rId49"/>
    <p:sldId id="403" r:id="rId50"/>
    <p:sldId id="361" r:id="rId51"/>
    <p:sldId id="2142532345" r:id="rId52"/>
    <p:sldId id="1101" r:id="rId53"/>
    <p:sldId id="2142532368" r:id="rId54"/>
    <p:sldId id="1017" r:id="rId55"/>
    <p:sldId id="2142532343" r:id="rId56"/>
    <p:sldId id="2142532332" r:id="rId57"/>
    <p:sldId id="2142532369" r:id="rId58"/>
    <p:sldId id="402" r:id="rId59"/>
    <p:sldId id="1104" r:id="rId60"/>
    <p:sldId id="1105" r:id="rId61"/>
    <p:sldId id="1106" r:id="rId62"/>
    <p:sldId id="1107" r:id="rId63"/>
    <p:sldId id="377" r:id="rId64"/>
    <p:sldId id="378" r:id="rId65"/>
    <p:sldId id="379" r:id="rId66"/>
    <p:sldId id="1108" r:id="rId67"/>
    <p:sldId id="1109" r:id="rId68"/>
    <p:sldId id="382" r:id="rId69"/>
    <p:sldId id="383" r:id="rId70"/>
    <p:sldId id="1110" r:id="rId71"/>
    <p:sldId id="1111" r:id="rId72"/>
    <p:sldId id="386" r:id="rId73"/>
    <p:sldId id="387" r:id="rId74"/>
    <p:sldId id="2142532333" r:id="rId75"/>
    <p:sldId id="2142532373" r:id="rId76"/>
    <p:sldId id="2142532346" r:id="rId77"/>
    <p:sldId id="2142532347" r:id="rId78"/>
    <p:sldId id="2142532374" r:id="rId79"/>
    <p:sldId id="2142532338" r:id="rId80"/>
    <p:sldId id="356" r:id="rId81"/>
    <p:sldId id="357" r:id="rId82"/>
    <p:sldId id="358" r:id="rId83"/>
    <p:sldId id="359" r:id="rId84"/>
    <p:sldId id="360" r:id="rId85"/>
    <p:sldId id="470" r:id="rId86"/>
    <p:sldId id="362" r:id="rId87"/>
    <p:sldId id="363" r:id="rId88"/>
    <p:sldId id="364" r:id="rId89"/>
    <p:sldId id="365" r:id="rId90"/>
    <p:sldId id="366" r:id="rId91"/>
    <p:sldId id="367" r:id="rId92"/>
    <p:sldId id="2142532297" r:id="rId93"/>
    <p:sldId id="2142532298" r:id="rId94"/>
    <p:sldId id="1078" r:id="rId95"/>
    <p:sldId id="2142532372" r:id="rId96"/>
    <p:sldId id="1162" r:id="rId97"/>
    <p:sldId id="2142532370" r:id="rId98"/>
    <p:sldId id="2142532371" r:id="rId99"/>
    <p:sldId id="1163" r:id="rId100"/>
    <p:sldId id="2142532316" r:id="rId101"/>
    <p:sldId id="1117" r:id="rId102"/>
    <p:sldId id="1198" r:id="rId103"/>
    <p:sldId id="1203" r:id="rId104"/>
    <p:sldId id="1204" r:id="rId105"/>
    <p:sldId id="1199" r:id="rId106"/>
    <p:sldId id="1200" r:id="rId107"/>
    <p:sldId id="1213" r:id="rId108"/>
    <p:sldId id="1202" r:id="rId109"/>
    <p:sldId id="1205" r:id="rId11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6552"/>
  </p:normalViewPr>
  <p:slideViewPr>
    <p:cSldViewPr snapToObjects="1">
      <p:cViewPr varScale="1">
        <p:scale>
          <a:sx n="171" d="100"/>
          <a:sy n="171" d="100"/>
        </p:scale>
        <p:origin x="1120" y="336"/>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handoutMaster" Target="handoutMasters/handoutMaster1.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presProps" Target="presProps.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14"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theme" Target="theme/theme1.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10/4/24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10/4/24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0BD51-7237-0FFF-FB9E-DBC572574AA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1A647C1-5C29-EE7C-E95B-1C333FFF7B6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97F68A20-4751-7E4F-E282-643BD8C642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71D087D-37A5-7110-0506-7F31AB719C4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42500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30899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E8ABFFE-D826-4EF9-B15D-4180085C23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39211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43FEB-3B34-10E8-ABAF-49CCD958D83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0AD5CB3C-9B1C-46F2-161E-3968E6979A5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D601B56B-F7B4-7408-6836-C588DE5671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4F1055D-773C-D548-A15D-D3C523D8C0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4070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CC393-D14A-DE9A-1057-9688C28901C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986A13A-630B-5BA2-E346-DDD0358A663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1EC9C8DC-D264-3957-2B9F-E0E344DAFF1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D4E9D666-0951-64A7-8093-EE2D336AF0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58811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99736-18CD-70F8-05CE-EF6D723679E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E887E8A4-009B-5FF5-4D87-F70D80D649F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E0705744-1AEC-8318-BAB7-DC1C30DAF9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BC54604-E64E-EAB5-CB1C-65F5CDFF08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127707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DA6F8-3170-D175-BC71-73C1C359D969}"/>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6CC37704-CC59-106F-511F-C918315B50B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a:extLst>
              <a:ext uri="{FF2B5EF4-FFF2-40B4-BE49-F238E27FC236}">
                <a16:creationId xmlns:a16="http://schemas.microsoft.com/office/drawing/2014/main" id="{814B94F2-5E17-A563-0E9D-3757313D017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CA71AFC0-3BCB-3516-6CC4-BCEB7487B3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977588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A5441-3FA3-390D-E19B-A91BC3C373F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684D1D1-03F8-8389-F07D-83D9C3214DB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4D3D4773-1074-043F-4428-A77F935D7C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472A918-D3C3-BC07-74FF-78D7969F48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36</a:t>
            </a:fld>
            <a:endParaRPr lang="en-US" altLang="en-US"/>
          </a:p>
        </p:txBody>
      </p:sp>
    </p:spTree>
    <p:extLst>
      <p:ext uri="{BB962C8B-B14F-4D97-AF65-F5344CB8AC3E}">
        <p14:creationId xmlns:p14="http://schemas.microsoft.com/office/powerpoint/2010/main" val="4034817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3DAAA-D8F6-9C31-5ECF-66DC137CAE7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7C01800F-D0D7-14AB-E096-D0F822854C9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E62C1F28-418B-C2B1-5B79-28BCF8B916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EEEBBF0B-2AEE-93F3-7332-96BAABF5132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93527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417513" y="703263"/>
            <a:ext cx="6162675"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2345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1187450" y="703263"/>
            <a:ext cx="4622800"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6F390-B84A-63B4-A5E2-1473F5A0A72E}"/>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2C670B2-19BC-59F8-86CF-D80BA058E49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B403A890-4A3C-BF6C-6C12-B8083379A4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A764FF1-A715-11DD-32DC-38D8C5210D7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27904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28FBD-979E-E866-0765-0995FF48A709}"/>
            </a:ext>
          </a:extLst>
        </p:cNvPr>
        <p:cNvGrpSpPr/>
        <p:nvPr/>
      </p:nvGrpSpPr>
      <p:grpSpPr>
        <a:xfrm>
          <a:off x="0" y="0"/>
          <a:ext cx="0" cy="0"/>
          <a:chOff x="0" y="0"/>
          <a:chExt cx="0" cy="0"/>
        </a:xfrm>
      </p:grpSpPr>
      <p:sp>
        <p:nvSpPr>
          <p:cNvPr id="110593" name="Rectangle 7">
            <a:extLst>
              <a:ext uri="{FF2B5EF4-FFF2-40B4-BE49-F238E27FC236}">
                <a16:creationId xmlns:a16="http://schemas.microsoft.com/office/drawing/2014/main" id="{503AE968-BA04-D9B5-BE94-0EDB1D9722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41</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a:extLst>
              <a:ext uri="{FF2B5EF4-FFF2-40B4-BE49-F238E27FC236}">
                <a16:creationId xmlns:a16="http://schemas.microsoft.com/office/drawing/2014/main" id="{18EDEFC3-BC05-9F06-7FE8-C96AFD66BF8C}"/>
              </a:ext>
            </a:extLst>
          </p:cNvPr>
          <p:cNvSpPr>
            <a:spLocks noGrp="1" noRot="1" noChangeAspect="1" noChangeArrowheads="1" noTextEdit="1"/>
          </p:cNvSpPr>
          <p:nvPr>
            <p:ph type="sldImg"/>
          </p:nvPr>
        </p:nvSpPr>
        <p:spPr>
          <a:xfrm>
            <a:off x="417513" y="703263"/>
            <a:ext cx="6162675" cy="3467100"/>
          </a:xfrm>
          <a:ln/>
        </p:spPr>
      </p:sp>
      <p:sp>
        <p:nvSpPr>
          <p:cNvPr id="110595" name="Rectangle 3">
            <a:extLst>
              <a:ext uri="{FF2B5EF4-FFF2-40B4-BE49-F238E27FC236}">
                <a16:creationId xmlns:a16="http://schemas.microsoft.com/office/drawing/2014/main" id="{BCEEC655-ED3F-7755-FDD0-6EA7DB40FD42}"/>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08680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CF0D9-5D4F-405B-7570-F044E39541BC}"/>
            </a:ext>
          </a:extLst>
        </p:cNvPr>
        <p:cNvGrpSpPr/>
        <p:nvPr/>
      </p:nvGrpSpPr>
      <p:grpSpPr>
        <a:xfrm>
          <a:off x="0" y="0"/>
          <a:ext cx="0" cy="0"/>
          <a:chOff x="0" y="0"/>
          <a:chExt cx="0" cy="0"/>
        </a:xfrm>
      </p:grpSpPr>
      <p:sp>
        <p:nvSpPr>
          <p:cNvPr id="110593" name="Rectangle 7">
            <a:extLst>
              <a:ext uri="{FF2B5EF4-FFF2-40B4-BE49-F238E27FC236}">
                <a16:creationId xmlns:a16="http://schemas.microsoft.com/office/drawing/2014/main" id="{8CF0E4E3-23D7-80D6-BCED-A8D330090C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45</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a:extLst>
              <a:ext uri="{FF2B5EF4-FFF2-40B4-BE49-F238E27FC236}">
                <a16:creationId xmlns:a16="http://schemas.microsoft.com/office/drawing/2014/main" id="{9FB598A3-542E-3257-35CC-99B5D734CFA8}"/>
              </a:ext>
            </a:extLst>
          </p:cNvPr>
          <p:cNvSpPr>
            <a:spLocks noGrp="1" noRot="1" noChangeAspect="1" noChangeArrowheads="1" noTextEdit="1"/>
          </p:cNvSpPr>
          <p:nvPr>
            <p:ph type="sldImg"/>
          </p:nvPr>
        </p:nvSpPr>
        <p:spPr>
          <a:xfrm>
            <a:off x="417513" y="703263"/>
            <a:ext cx="6162675" cy="3467100"/>
          </a:xfrm>
          <a:ln/>
        </p:spPr>
      </p:sp>
      <p:sp>
        <p:nvSpPr>
          <p:cNvPr id="110595" name="Rectangle 3">
            <a:extLst>
              <a:ext uri="{FF2B5EF4-FFF2-40B4-BE49-F238E27FC236}">
                <a16:creationId xmlns:a16="http://schemas.microsoft.com/office/drawing/2014/main" id="{CD8F4D1C-7F21-5C12-2803-451347D8720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90755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AE119-3E00-D88C-9960-8FC6184D8B2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4B217ADD-5DDF-216D-CCAD-0E3C6A1283A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8535A39C-5F68-BE8E-1687-B28C0AA6211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3D011C10-69B7-6AF9-DAC4-34B52E249ED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52082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E56B-1483-1B14-C6A6-EC37E72C3B32}"/>
            </a:ext>
          </a:extLst>
        </p:cNvPr>
        <p:cNvGrpSpPr/>
        <p:nvPr/>
      </p:nvGrpSpPr>
      <p:grpSpPr>
        <a:xfrm>
          <a:off x="0" y="0"/>
          <a:ext cx="0" cy="0"/>
          <a:chOff x="0" y="0"/>
          <a:chExt cx="0" cy="0"/>
        </a:xfrm>
      </p:grpSpPr>
      <p:sp>
        <p:nvSpPr>
          <p:cNvPr id="117761" name="Rectangle 7">
            <a:extLst>
              <a:ext uri="{FF2B5EF4-FFF2-40B4-BE49-F238E27FC236}">
                <a16:creationId xmlns:a16="http://schemas.microsoft.com/office/drawing/2014/main" id="{FEEF9358-957F-A0A9-6917-5B4CB2B77B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02F3513-D1FE-453A-9D62-AB228D88B6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7762" name="Rectangle 2">
            <a:extLst>
              <a:ext uri="{FF2B5EF4-FFF2-40B4-BE49-F238E27FC236}">
                <a16:creationId xmlns:a16="http://schemas.microsoft.com/office/drawing/2014/main" id="{C3CE56D3-23A1-57CC-01D3-DFB052005CA7}"/>
              </a:ext>
            </a:extLst>
          </p:cNvPr>
          <p:cNvSpPr>
            <a:spLocks noGrp="1" noRot="1" noChangeAspect="1" noChangeArrowheads="1" noTextEdit="1"/>
          </p:cNvSpPr>
          <p:nvPr>
            <p:ph type="sldImg"/>
          </p:nvPr>
        </p:nvSpPr>
        <p:spPr>
          <a:xfrm>
            <a:off x="417513" y="703263"/>
            <a:ext cx="6162675" cy="3467100"/>
          </a:xfrm>
          <a:ln/>
        </p:spPr>
      </p:sp>
      <p:sp>
        <p:nvSpPr>
          <p:cNvPr id="117763" name="Rectangle 3">
            <a:extLst>
              <a:ext uri="{FF2B5EF4-FFF2-40B4-BE49-F238E27FC236}">
                <a16:creationId xmlns:a16="http://schemas.microsoft.com/office/drawing/2014/main" id="{E7AAAED7-B3F1-CD80-84D2-B710F1B0A8C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46753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41671-9EC7-6A32-1FCC-2599B0CE544A}"/>
            </a:ext>
          </a:extLst>
        </p:cNvPr>
        <p:cNvGrpSpPr/>
        <p:nvPr/>
      </p:nvGrpSpPr>
      <p:grpSpPr>
        <a:xfrm>
          <a:off x="0" y="0"/>
          <a:ext cx="0" cy="0"/>
          <a:chOff x="0" y="0"/>
          <a:chExt cx="0" cy="0"/>
        </a:xfrm>
      </p:grpSpPr>
      <p:sp>
        <p:nvSpPr>
          <p:cNvPr id="118785" name="Rectangle 7">
            <a:extLst>
              <a:ext uri="{FF2B5EF4-FFF2-40B4-BE49-F238E27FC236}">
                <a16:creationId xmlns:a16="http://schemas.microsoft.com/office/drawing/2014/main" id="{0C17499A-E7F5-8A7B-6C61-CDA7B6E821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FB0A469-9660-4019-8347-528B1BA283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8786" name="Rectangle 2">
            <a:extLst>
              <a:ext uri="{FF2B5EF4-FFF2-40B4-BE49-F238E27FC236}">
                <a16:creationId xmlns:a16="http://schemas.microsoft.com/office/drawing/2014/main" id="{9290F370-0075-3C73-F300-C6279C932E59}"/>
              </a:ext>
            </a:extLst>
          </p:cNvPr>
          <p:cNvSpPr>
            <a:spLocks noGrp="1" noRot="1" noChangeAspect="1" noChangeArrowheads="1" noTextEdit="1"/>
          </p:cNvSpPr>
          <p:nvPr>
            <p:ph type="sldImg"/>
          </p:nvPr>
        </p:nvSpPr>
        <p:spPr>
          <a:xfrm>
            <a:off x="1187450" y="703263"/>
            <a:ext cx="4622800" cy="3467100"/>
          </a:xfrm>
          <a:ln/>
        </p:spPr>
      </p:sp>
      <p:sp>
        <p:nvSpPr>
          <p:cNvPr id="118787" name="Rectangle 3">
            <a:extLst>
              <a:ext uri="{FF2B5EF4-FFF2-40B4-BE49-F238E27FC236}">
                <a16:creationId xmlns:a16="http://schemas.microsoft.com/office/drawing/2014/main" id="{2BC90A73-3DAE-5741-CE6C-05CF713BE99F}"/>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0410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5B9E4-2305-A00C-AB29-FC7AD6C64B3C}"/>
            </a:ext>
          </a:extLst>
        </p:cNvPr>
        <p:cNvGrpSpPr/>
        <p:nvPr/>
      </p:nvGrpSpPr>
      <p:grpSpPr>
        <a:xfrm>
          <a:off x="0" y="0"/>
          <a:ext cx="0" cy="0"/>
          <a:chOff x="0" y="0"/>
          <a:chExt cx="0" cy="0"/>
        </a:xfrm>
      </p:grpSpPr>
      <p:sp>
        <p:nvSpPr>
          <p:cNvPr id="111617" name="Rectangle 7">
            <a:extLst>
              <a:ext uri="{FF2B5EF4-FFF2-40B4-BE49-F238E27FC236}">
                <a16:creationId xmlns:a16="http://schemas.microsoft.com/office/drawing/2014/main" id="{6BBB2958-FD8E-A73D-55C4-E53385CE98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a:extLst>
              <a:ext uri="{FF2B5EF4-FFF2-40B4-BE49-F238E27FC236}">
                <a16:creationId xmlns:a16="http://schemas.microsoft.com/office/drawing/2014/main" id="{9C42D5BE-4C45-18CA-1436-A11CB119761E}"/>
              </a:ext>
            </a:extLst>
          </p:cNvPr>
          <p:cNvSpPr>
            <a:spLocks noGrp="1" noRot="1" noChangeAspect="1" noChangeArrowheads="1" noTextEdit="1"/>
          </p:cNvSpPr>
          <p:nvPr>
            <p:ph type="sldImg"/>
          </p:nvPr>
        </p:nvSpPr>
        <p:spPr>
          <a:xfrm>
            <a:off x="1187450" y="703263"/>
            <a:ext cx="4622800" cy="3467100"/>
          </a:xfrm>
          <a:ln/>
        </p:spPr>
      </p:sp>
      <p:sp>
        <p:nvSpPr>
          <p:cNvPr id="111619" name="Rectangle 3">
            <a:extLst>
              <a:ext uri="{FF2B5EF4-FFF2-40B4-BE49-F238E27FC236}">
                <a16:creationId xmlns:a16="http://schemas.microsoft.com/office/drawing/2014/main" id="{7F65CB75-4AB2-2B8B-C060-ECBF5446500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57576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1B208-A05B-963A-7E48-3D690497F8A9}"/>
            </a:ext>
          </a:extLst>
        </p:cNvPr>
        <p:cNvGrpSpPr/>
        <p:nvPr/>
      </p:nvGrpSpPr>
      <p:grpSpPr>
        <a:xfrm>
          <a:off x="0" y="0"/>
          <a:ext cx="0" cy="0"/>
          <a:chOff x="0" y="0"/>
          <a:chExt cx="0" cy="0"/>
        </a:xfrm>
      </p:grpSpPr>
      <p:sp>
        <p:nvSpPr>
          <p:cNvPr id="119809" name="Rectangle 7">
            <a:extLst>
              <a:ext uri="{FF2B5EF4-FFF2-40B4-BE49-F238E27FC236}">
                <a16:creationId xmlns:a16="http://schemas.microsoft.com/office/drawing/2014/main" id="{5EFF5D14-7364-F3CC-15C1-4646B213F8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a:extLst>
              <a:ext uri="{FF2B5EF4-FFF2-40B4-BE49-F238E27FC236}">
                <a16:creationId xmlns:a16="http://schemas.microsoft.com/office/drawing/2014/main" id="{C0A19A23-1FAD-8B72-674A-6E710CE22998}"/>
              </a:ext>
            </a:extLst>
          </p:cNvPr>
          <p:cNvSpPr>
            <a:spLocks noGrp="1" noRot="1" noChangeAspect="1" noChangeArrowheads="1" noTextEdit="1"/>
          </p:cNvSpPr>
          <p:nvPr>
            <p:ph type="sldImg"/>
          </p:nvPr>
        </p:nvSpPr>
        <p:spPr>
          <a:xfrm>
            <a:off x="1187450" y="703263"/>
            <a:ext cx="4622800" cy="3467100"/>
          </a:xfrm>
          <a:ln/>
        </p:spPr>
      </p:sp>
      <p:sp>
        <p:nvSpPr>
          <p:cNvPr id="119811" name="Rectangle 3">
            <a:extLst>
              <a:ext uri="{FF2B5EF4-FFF2-40B4-BE49-F238E27FC236}">
                <a16:creationId xmlns:a16="http://schemas.microsoft.com/office/drawing/2014/main" id="{EFBDE041-50FD-0FA8-EC70-B089EF51A58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85557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F545C-FFD9-5A5E-EE9B-F80B7601E1B9}"/>
            </a:ext>
          </a:extLst>
        </p:cNvPr>
        <p:cNvGrpSpPr/>
        <p:nvPr/>
      </p:nvGrpSpPr>
      <p:grpSpPr>
        <a:xfrm>
          <a:off x="0" y="0"/>
          <a:ext cx="0" cy="0"/>
          <a:chOff x="0" y="0"/>
          <a:chExt cx="0" cy="0"/>
        </a:xfrm>
      </p:grpSpPr>
      <p:sp>
        <p:nvSpPr>
          <p:cNvPr id="120833" name="Rectangle 7">
            <a:extLst>
              <a:ext uri="{FF2B5EF4-FFF2-40B4-BE49-F238E27FC236}">
                <a16:creationId xmlns:a16="http://schemas.microsoft.com/office/drawing/2014/main" id="{9A3B32BC-52AD-EDEE-B5DB-9B24FCDC12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a:extLst>
              <a:ext uri="{FF2B5EF4-FFF2-40B4-BE49-F238E27FC236}">
                <a16:creationId xmlns:a16="http://schemas.microsoft.com/office/drawing/2014/main" id="{E38A3538-2518-BF71-B992-F69EC4D573B8}"/>
              </a:ext>
            </a:extLst>
          </p:cNvPr>
          <p:cNvSpPr>
            <a:spLocks noGrp="1" noRot="1" noChangeAspect="1" noChangeArrowheads="1" noTextEdit="1"/>
          </p:cNvSpPr>
          <p:nvPr>
            <p:ph type="sldImg"/>
          </p:nvPr>
        </p:nvSpPr>
        <p:spPr>
          <a:xfrm>
            <a:off x="1187450" y="703263"/>
            <a:ext cx="4622800" cy="3467100"/>
          </a:xfrm>
          <a:ln/>
        </p:spPr>
      </p:sp>
      <p:sp>
        <p:nvSpPr>
          <p:cNvPr id="120835" name="Rectangle 3">
            <a:extLst>
              <a:ext uri="{FF2B5EF4-FFF2-40B4-BE49-F238E27FC236}">
                <a16:creationId xmlns:a16="http://schemas.microsoft.com/office/drawing/2014/main" id="{07584DEF-093E-EB22-7F7F-564206F5735D}"/>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54216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330EB-E6F2-412C-CE20-49445EF7018F}"/>
            </a:ext>
          </a:extLst>
        </p:cNvPr>
        <p:cNvGrpSpPr/>
        <p:nvPr/>
      </p:nvGrpSpPr>
      <p:grpSpPr>
        <a:xfrm>
          <a:off x="0" y="0"/>
          <a:ext cx="0" cy="0"/>
          <a:chOff x="0" y="0"/>
          <a:chExt cx="0" cy="0"/>
        </a:xfrm>
      </p:grpSpPr>
      <p:sp>
        <p:nvSpPr>
          <p:cNvPr id="121857" name="Rectangle 7">
            <a:extLst>
              <a:ext uri="{FF2B5EF4-FFF2-40B4-BE49-F238E27FC236}">
                <a16:creationId xmlns:a16="http://schemas.microsoft.com/office/drawing/2014/main" id="{157F23BE-3529-A13E-EA01-61627B4579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a:extLst>
              <a:ext uri="{FF2B5EF4-FFF2-40B4-BE49-F238E27FC236}">
                <a16:creationId xmlns:a16="http://schemas.microsoft.com/office/drawing/2014/main" id="{A9B3A2BA-5CDF-F859-D73B-0AD2FF10DDB6}"/>
              </a:ext>
            </a:extLst>
          </p:cNvPr>
          <p:cNvSpPr>
            <a:spLocks noGrp="1" noRot="1" noChangeAspect="1" noChangeArrowheads="1" noTextEdit="1"/>
          </p:cNvSpPr>
          <p:nvPr>
            <p:ph type="sldImg"/>
          </p:nvPr>
        </p:nvSpPr>
        <p:spPr>
          <a:xfrm>
            <a:off x="1187450" y="703263"/>
            <a:ext cx="4622800" cy="3467100"/>
          </a:xfrm>
          <a:ln/>
        </p:spPr>
      </p:sp>
      <p:sp>
        <p:nvSpPr>
          <p:cNvPr id="121859" name="Rectangle 3">
            <a:extLst>
              <a:ext uri="{FF2B5EF4-FFF2-40B4-BE49-F238E27FC236}">
                <a16:creationId xmlns:a16="http://schemas.microsoft.com/office/drawing/2014/main" id="{CE59B87D-285A-0452-517C-22114269861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3895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B4BB-0C83-94C1-D90C-8C57E95DB237}"/>
            </a:ext>
          </a:extLst>
        </p:cNvPr>
        <p:cNvGrpSpPr/>
        <p:nvPr/>
      </p:nvGrpSpPr>
      <p:grpSpPr>
        <a:xfrm>
          <a:off x="0" y="0"/>
          <a:ext cx="0" cy="0"/>
          <a:chOff x="0" y="0"/>
          <a:chExt cx="0" cy="0"/>
        </a:xfrm>
      </p:grpSpPr>
      <p:sp>
        <p:nvSpPr>
          <p:cNvPr id="122881" name="Rectangle 7">
            <a:extLst>
              <a:ext uri="{FF2B5EF4-FFF2-40B4-BE49-F238E27FC236}">
                <a16:creationId xmlns:a16="http://schemas.microsoft.com/office/drawing/2014/main" id="{5FE2F48A-6CE3-B671-7D54-8EB1F9D831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a:extLst>
              <a:ext uri="{FF2B5EF4-FFF2-40B4-BE49-F238E27FC236}">
                <a16:creationId xmlns:a16="http://schemas.microsoft.com/office/drawing/2014/main" id="{EC5E53C8-7237-5596-05CB-1AF0D7940CB1}"/>
              </a:ext>
            </a:extLst>
          </p:cNvPr>
          <p:cNvSpPr>
            <a:spLocks noGrp="1" noRot="1" noChangeAspect="1" noChangeArrowheads="1" noTextEdit="1"/>
          </p:cNvSpPr>
          <p:nvPr>
            <p:ph type="sldImg"/>
          </p:nvPr>
        </p:nvSpPr>
        <p:spPr>
          <a:xfrm>
            <a:off x="1187450" y="703263"/>
            <a:ext cx="4622800" cy="3467100"/>
          </a:xfrm>
          <a:ln/>
        </p:spPr>
      </p:sp>
      <p:sp>
        <p:nvSpPr>
          <p:cNvPr id="122883" name="Rectangle 3">
            <a:extLst>
              <a:ext uri="{FF2B5EF4-FFF2-40B4-BE49-F238E27FC236}">
                <a16:creationId xmlns:a16="http://schemas.microsoft.com/office/drawing/2014/main" id="{AB1AE8F1-C74A-B247-AF0D-016AA0A37A7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515654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039D7-7D7E-9DA5-6CD8-11B9D73F7BE7}"/>
            </a:ext>
          </a:extLst>
        </p:cNvPr>
        <p:cNvGrpSpPr/>
        <p:nvPr/>
      </p:nvGrpSpPr>
      <p:grpSpPr>
        <a:xfrm>
          <a:off x="0" y="0"/>
          <a:ext cx="0" cy="0"/>
          <a:chOff x="0" y="0"/>
          <a:chExt cx="0" cy="0"/>
        </a:xfrm>
      </p:grpSpPr>
      <p:sp>
        <p:nvSpPr>
          <p:cNvPr id="123905" name="Rectangle 7">
            <a:extLst>
              <a:ext uri="{FF2B5EF4-FFF2-40B4-BE49-F238E27FC236}">
                <a16:creationId xmlns:a16="http://schemas.microsoft.com/office/drawing/2014/main" id="{1ECE9148-0063-34A6-52EF-C9C7608B14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a:extLst>
              <a:ext uri="{FF2B5EF4-FFF2-40B4-BE49-F238E27FC236}">
                <a16:creationId xmlns:a16="http://schemas.microsoft.com/office/drawing/2014/main" id="{BA728ABF-9D51-1B15-B57A-AC2F90F6FAAC}"/>
              </a:ext>
            </a:extLst>
          </p:cNvPr>
          <p:cNvSpPr>
            <a:spLocks noGrp="1" noRot="1" noChangeAspect="1" noChangeArrowheads="1" noTextEdit="1"/>
          </p:cNvSpPr>
          <p:nvPr>
            <p:ph type="sldImg"/>
          </p:nvPr>
        </p:nvSpPr>
        <p:spPr>
          <a:xfrm>
            <a:off x="1187450" y="703263"/>
            <a:ext cx="4622800" cy="3467100"/>
          </a:xfrm>
          <a:ln/>
        </p:spPr>
      </p:sp>
      <p:sp>
        <p:nvSpPr>
          <p:cNvPr id="123907" name="Rectangle 3">
            <a:extLst>
              <a:ext uri="{FF2B5EF4-FFF2-40B4-BE49-F238E27FC236}">
                <a16:creationId xmlns:a16="http://schemas.microsoft.com/office/drawing/2014/main" id="{6DA35754-8BD4-EB6C-C00E-E0D9DAB9FB3C}"/>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40607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334DE-E405-E9B6-D861-6B446225D2CA}"/>
            </a:ext>
          </a:extLst>
        </p:cNvPr>
        <p:cNvGrpSpPr/>
        <p:nvPr/>
      </p:nvGrpSpPr>
      <p:grpSpPr>
        <a:xfrm>
          <a:off x="0" y="0"/>
          <a:ext cx="0" cy="0"/>
          <a:chOff x="0" y="0"/>
          <a:chExt cx="0" cy="0"/>
        </a:xfrm>
      </p:grpSpPr>
      <p:sp>
        <p:nvSpPr>
          <p:cNvPr id="124929" name="Rectangle 7">
            <a:extLst>
              <a:ext uri="{FF2B5EF4-FFF2-40B4-BE49-F238E27FC236}">
                <a16:creationId xmlns:a16="http://schemas.microsoft.com/office/drawing/2014/main" id="{32A1FEC3-A196-A340-1BC3-DE70F27B85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a:extLst>
              <a:ext uri="{FF2B5EF4-FFF2-40B4-BE49-F238E27FC236}">
                <a16:creationId xmlns:a16="http://schemas.microsoft.com/office/drawing/2014/main" id="{61B00FE9-9E32-F75A-D3C2-2B3D5C2A8FFA}"/>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AB9D1EBA-1BA9-FD4A-D574-80BAD7C23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38952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D7221-1BAE-97AB-1D30-4786E5596E1D}"/>
            </a:ext>
          </a:extLst>
        </p:cNvPr>
        <p:cNvGrpSpPr/>
        <p:nvPr/>
      </p:nvGrpSpPr>
      <p:grpSpPr>
        <a:xfrm>
          <a:off x="0" y="0"/>
          <a:ext cx="0" cy="0"/>
          <a:chOff x="0" y="0"/>
          <a:chExt cx="0" cy="0"/>
        </a:xfrm>
      </p:grpSpPr>
      <p:sp>
        <p:nvSpPr>
          <p:cNvPr id="125953" name="Rectangle 7">
            <a:extLst>
              <a:ext uri="{FF2B5EF4-FFF2-40B4-BE49-F238E27FC236}">
                <a16:creationId xmlns:a16="http://schemas.microsoft.com/office/drawing/2014/main" id="{93E2C769-ECE5-A6FA-FA3C-BB80FFFE35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a:extLst>
              <a:ext uri="{FF2B5EF4-FFF2-40B4-BE49-F238E27FC236}">
                <a16:creationId xmlns:a16="http://schemas.microsoft.com/office/drawing/2014/main" id="{24519506-1ACD-401E-2250-33B2BECDB776}"/>
              </a:ext>
            </a:extLst>
          </p:cNvPr>
          <p:cNvSpPr>
            <a:spLocks noGrp="1" noRot="1" noChangeAspect="1" noChangeArrowheads="1" noTextEdit="1"/>
          </p:cNvSpPr>
          <p:nvPr>
            <p:ph type="sldImg"/>
          </p:nvPr>
        </p:nvSpPr>
        <p:spPr>
          <a:xfrm>
            <a:off x="1187450" y="703263"/>
            <a:ext cx="4622800" cy="3467100"/>
          </a:xfrm>
          <a:ln/>
        </p:spPr>
      </p:sp>
      <p:sp>
        <p:nvSpPr>
          <p:cNvPr id="125955" name="Rectangle 3">
            <a:extLst>
              <a:ext uri="{FF2B5EF4-FFF2-40B4-BE49-F238E27FC236}">
                <a16:creationId xmlns:a16="http://schemas.microsoft.com/office/drawing/2014/main" id="{A2C35798-C8AE-4750-D2D7-89E1299E0F7C}"/>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16038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A2CA2-E2BA-412E-2FF8-4C04962668F7}"/>
            </a:ext>
          </a:extLst>
        </p:cNvPr>
        <p:cNvGrpSpPr/>
        <p:nvPr/>
      </p:nvGrpSpPr>
      <p:grpSpPr>
        <a:xfrm>
          <a:off x="0" y="0"/>
          <a:ext cx="0" cy="0"/>
          <a:chOff x="0" y="0"/>
          <a:chExt cx="0" cy="0"/>
        </a:xfrm>
      </p:grpSpPr>
      <p:sp>
        <p:nvSpPr>
          <p:cNvPr id="126977" name="Rectangle 7">
            <a:extLst>
              <a:ext uri="{FF2B5EF4-FFF2-40B4-BE49-F238E27FC236}">
                <a16:creationId xmlns:a16="http://schemas.microsoft.com/office/drawing/2014/main" id="{C8B52750-1241-EDF4-1819-62CB47D7F4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a:extLst>
              <a:ext uri="{FF2B5EF4-FFF2-40B4-BE49-F238E27FC236}">
                <a16:creationId xmlns:a16="http://schemas.microsoft.com/office/drawing/2014/main" id="{115CFBBC-A5A0-17EC-114F-73E8CF6DD205}"/>
              </a:ext>
            </a:extLst>
          </p:cNvPr>
          <p:cNvSpPr>
            <a:spLocks noGrp="1" noRot="1" noChangeAspect="1" noChangeArrowheads="1" noTextEdit="1"/>
          </p:cNvSpPr>
          <p:nvPr>
            <p:ph type="sldImg"/>
          </p:nvPr>
        </p:nvSpPr>
        <p:spPr>
          <a:xfrm>
            <a:off x="1187450" y="703263"/>
            <a:ext cx="4622800" cy="3467100"/>
          </a:xfrm>
          <a:ln/>
        </p:spPr>
      </p:sp>
      <p:sp>
        <p:nvSpPr>
          <p:cNvPr id="126979" name="Rectangle 3">
            <a:extLst>
              <a:ext uri="{FF2B5EF4-FFF2-40B4-BE49-F238E27FC236}">
                <a16:creationId xmlns:a16="http://schemas.microsoft.com/office/drawing/2014/main" id="{D10B9788-4C69-21BB-E67E-34A46355199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239317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54C80-8CFE-2032-BB53-A6CC3F61B78C}"/>
            </a:ext>
          </a:extLst>
        </p:cNvPr>
        <p:cNvGrpSpPr/>
        <p:nvPr/>
      </p:nvGrpSpPr>
      <p:grpSpPr>
        <a:xfrm>
          <a:off x="0" y="0"/>
          <a:ext cx="0" cy="0"/>
          <a:chOff x="0" y="0"/>
          <a:chExt cx="0" cy="0"/>
        </a:xfrm>
      </p:grpSpPr>
      <p:sp>
        <p:nvSpPr>
          <p:cNvPr id="111617" name="Rectangle 7">
            <a:extLst>
              <a:ext uri="{FF2B5EF4-FFF2-40B4-BE49-F238E27FC236}">
                <a16:creationId xmlns:a16="http://schemas.microsoft.com/office/drawing/2014/main" id="{30A0BFE9-8BDF-D779-B7F7-787A4E3C1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a:extLst>
              <a:ext uri="{FF2B5EF4-FFF2-40B4-BE49-F238E27FC236}">
                <a16:creationId xmlns:a16="http://schemas.microsoft.com/office/drawing/2014/main" id="{75E735E7-6F4C-5113-9622-37B07E9E7361}"/>
              </a:ext>
            </a:extLst>
          </p:cNvPr>
          <p:cNvSpPr>
            <a:spLocks noGrp="1" noRot="1" noChangeAspect="1" noChangeArrowheads="1" noTextEdit="1"/>
          </p:cNvSpPr>
          <p:nvPr>
            <p:ph type="sldImg"/>
          </p:nvPr>
        </p:nvSpPr>
        <p:spPr>
          <a:xfrm>
            <a:off x="1187450" y="703263"/>
            <a:ext cx="4622800" cy="3467100"/>
          </a:xfrm>
          <a:ln/>
        </p:spPr>
      </p:sp>
      <p:sp>
        <p:nvSpPr>
          <p:cNvPr id="111619" name="Rectangle 3">
            <a:extLst>
              <a:ext uri="{FF2B5EF4-FFF2-40B4-BE49-F238E27FC236}">
                <a16:creationId xmlns:a16="http://schemas.microsoft.com/office/drawing/2014/main" id="{3AF04E8E-9F5D-DF82-0670-3CF9B6EB1307}"/>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91542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4159B-745E-E7EF-9C6A-8D07D9BF14F0}"/>
            </a:ext>
          </a:extLst>
        </p:cNvPr>
        <p:cNvGrpSpPr/>
        <p:nvPr/>
      </p:nvGrpSpPr>
      <p:grpSpPr>
        <a:xfrm>
          <a:off x="0" y="0"/>
          <a:ext cx="0" cy="0"/>
          <a:chOff x="0" y="0"/>
          <a:chExt cx="0" cy="0"/>
        </a:xfrm>
      </p:grpSpPr>
      <p:sp>
        <p:nvSpPr>
          <p:cNvPr id="112641" name="Rectangle 7">
            <a:extLst>
              <a:ext uri="{FF2B5EF4-FFF2-40B4-BE49-F238E27FC236}">
                <a16:creationId xmlns:a16="http://schemas.microsoft.com/office/drawing/2014/main" id="{70BE2C12-412A-03CD-5205-5C4798942C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a:extLst>
              <a:ext uri="{FF2B5EF4-FFF2-40B4-BE49-F238E27FC236}">
                <a16:creationId xmlns:a16="http://schemas.microsoft.com/office/drawing/2014/main" id="{C6DC27B1-4DDC-1123-D9DE-B2D3B57E8D69}"/>
              </a:ext>
            </a:extLst>
          </p:cNvPr>
          <p:cNvSpPr>
            <a:spLocks noGrp="1" noRot="1" noChangeAspect="1" noChangeArrowheads="1" noTextEdit="1"/>
          </p:cNvSpPr>
          <p:nvPr>
            <p:ph type="sldImg"/>
          </p:nvPr>
        </p:nvSpPr>
        <p:spPr>
          <a:xfrm>
            <a:off x="1187450" y="703263"/>
            <a:ext cx="4622800" cy="3467100"/>
          </a:xfrm>
          <a:ln/>
        </p:spPr>
      </p:sp>
      <p:sp>
        <p:nvSpPr>
          <p:cNvPr id="112643" name="Rectangle 3">
            <a:extLst>
              <a:ext uri="{FF2B5EF4-FFF2-40B4-BE49-F238E27FC236}">
                <a16:creationId xmlns:a16="http://schemas.microsoft.com/office/drawing/2014/main" id="{82DE0FE3-4E2D-E8F9-025A-136EACA4D47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70110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F5FF8-8A29-5C2D-8235-787E7A0C36F5}"/>
            </a:ext>
          </a:extLst>
        </p:cNvPr>
        <p:cNvGrpSpPr/>
        <p:nvPr/>
      </p:nvGrpSpPr>
      <p:grpSpPr>
        <a:xfrm>
          <a:off x="0" y="0"/>
          <a:ext cx="0" cy="0"/>
          <a:chOff x="0" y="0"/>
          <a:chExt cx="0" cy="0"/>
        </a:xfrm>
      </p:grpSpPr>
      <p:sp>
        <p:nvSpPr>
          <p:cNvPr id="113665" name="Rectangle 7">
            <a:extLst>
              <a:ext uri="{FF2B5EF4-FFF2-40B4-BE49-F238E27FC236}">
                <a16:creationId xmlns:a16="http://schemas.microsoft.com/office/drawing/2014/main" id="{3CFADDEA-CA9B-A84B-421E-7FCB661823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a:extLst>
              <a:ext uri="{FF2B5EF4-FFF2-40B4-BE49-F238E27FC236}">
                <a16:creationId xmlns:a16="http://schemas.microsoft.com/office/drawing/2014/main" id="{C98E7EEC-9DA0-D4DF-01CF-62AB860C52AA}"/>
              </a:ext>
            </a:extLst>
          </p:cNvPr>
          <p:cNvSpPr>
            <a:spLocks noGrp="1" noRot="1" noChangeAspect="1" noChangeArrowheads="1" noTextEdit="1"/>
          </p:cNvSpPr>
          <p:nvPr>
            <p:ph type="sldImg"/>
          </p:nvPr>
        </p:nvSpPr>
        <p:spPr>
          <a:xfrm>
            <a:off x="1187450" y="703263"/>
            <a:ext cx="4622800" cy="3467100"/>
          </a:xfrm>
          <a:ln/>
        </p:spPr>
      </p:sp>
      <p:sp>
        <p:nvSpPr>
          <p:cNvPr id="113667" name="Rectangle 3">
            <a:extLst>
              <a:ext uri="{FF2B5EF4-FFF2-40B4-BE49-F238E27FC236}">
                <a16:creationId xmlns:a16="http://schemas.microsoft.com/office/drawing/2014/main" id="{588958BE-EE73-A7B9-AAEE-9AE10229290F}"/>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55105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90825-74EF-0650-9037-3853AA1C9A5C}"/>
            </a:ext>
          </a:extLst>
        </p:cNvPr>
        <p:cNvGrpSpPr/>
        <p:nvPr/>
      </p:nvGrpSpPr>
      <p:grpSpPr>
        <a:xfrm>
          <a:off x="0" y="0"/>
          <a:ext cx="0" cy="0"/>
          <a:chOff x="0" y="0"/>
          <a:chExt cx="0" cy="0"/>
        </a:xfrm>
      </p:grpSpPr>
      <p:sp>
        <p:nvSpPr>
          <p:cNvPr id="114689" name="Rectangle 7">
            <a:extLst>
              <a:ext uri="{FF2B5EF4-FFF2-40B4-BE49-F238E27FC236}">
                <a16:creationId xmlns:a16="http://schemas.microsoft.com/office/drawing/2014/main" id="{0A04EC03-9F41-2DCB-BA64-3D274B71FE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a:extLst>
              <a:ext uri="{FF2B5EF4-FFF2-40B4-BE49-F238E27FC236}">
                <a16:creationId xmlns:a16="http://schemas.microsoft.com/office/drawing/2014/main" id="{48837AE9-21A7-D0E3-B307-56A626EE54A2}"/>
              </a:ext>
            </a:extLst>
          </p:cNvPr>
          <p:cNvSpPr>
            <a:spLocks noGrp="1" noRot="1" noChangeAspect="1" noChangeArrowheads="1" noTextEdit="1"/>
          </p:cNvSpPr>
          <p:nvPr>
            <p:ph type="sldImg"/>
          </p:nvPr>
        </p:nvSpPr>
        <p:spPr>
          <a:xfrm>
            <a:off x="1187450" y="703263"/>
            <a:ext cx="4622800" cy="3467100"/>
          </a:xfrm>
          <a:ln/>
        </p:spPr>
      </p:sp>
      <p:sp>
        <p:nvSpPr>
          <p:cNvPr id="114691" name="Rectangle 3">
            <a:extLst>
              <a:ext uri="{FF2B5EF4-FFF2-40B4-BE49-F238E27FC236}">
                <a16:creationId xmlns:a16="http://schemas.microsoft.com/office/drawing/2014/main" id="{C9C45EF8-6465-528A-F1F9-55DF374326B7}"/>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085765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D5447-9E07-EAC9-4398-B8347E7936A1}"/>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86D843F9-FD22-8479-1707-1028DBEB649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F1A6CE7F-22EB-781E-D870-E02A164B01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7C9D697-6146-F3A6-174D-32648B3E4A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447050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6B579-8A3D-908F-AF82-43A458C5FF85}"/>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CD709E61-EA60-C809-F6E3-8CB6AF3E8DD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A8136FBD-AD90-6D13-F997-C5267D3123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FD936401-B7C0-EC3C-E3FF-2A6DCBC4E2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595971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7D0D930-A2D8-469D-B052-FB82FC88E0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p:cNvSpPr>
            <a:spLocks noGrp="1" noRot="1" noChangeAspect="1" noChangeArrowheads="1" noTextEdit="1"/>
          </p:cNvSpPr>
          <p:nvPr>
            <p:ph type="sldImg"/>
          </p:nvPr>
        </p:nvSpPr>
        <p:spPr>
          <a:xfrm>
            <a:off x="1177925" y="695325"/>
            <a:ext cx="4641850" cy="3481388"/>
          </a:xfrm>
          <a:ln/>
        </p:spPr>
      </p:sp>
      <p:sp>
        <p:nvSpPr>
          <p:cNvPr id="3891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43503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4C8304-CA7E-484A-A59E-D08422FFDC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0963" name="Rectangle 2"/>
          <p:cNvSpPr>
            <a:spLocks noGrp="1" noRot="1" noChangeAspect="1" noChangeArrowheads="1" noTextEdit="1"/>
          </p:cNvSpPr>
          <p:nvPr>
            <p:ph type="sldImg"/>
          </p:nvPr>
        </p:nvSpPr>
        <p:spPr>
          <a:xfrm>
            <a:off x="1177925" y="695325"/>
            <a:ext cx="4641850" cy="3481388"/>
          </a:xfrm>
          <a:ln/>
        </p:spPr>
      </p:sp>
      <p:sp>
        <p:nvSpPr>
          <p:cNvPr id="4096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56687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E7261DA-54B3-4A93-9499-25636D9771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3011" name="Rectangle 2"/>
          <p:cNvSpPr>
            <a:spLocks noGrp="1" noRot="1" noChangeAspect="1" noChangeArrowheads="1" noTextEdit="1"/>
          </p:cNvSpPr>
          <p:nvPr>
            <p:ph type="sldImg"/>
          </p:nvPr>
        </p:nvSpPr>
        <p:spPr>
          <a:xfrm>
            <a:off x="1177925" y="695325"/>
            <a:ext cx="4641850" cy="3481388"/>
          </a:xfrm>
          <a:ln/>
        </p:spPr>
      </p:sp>
      <p:sp>
        <p:nvSpPr>
          <p:cNvPr id="4301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06245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9C4894-872D-48F9-9264-417C7C9B2E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xfrm>
            <a:off x="1177925" y="695325"/>
            <a:ext cx="4641850" cy="3481388"/>
          </a:xfrm>
          <a:ln/>
        </p:spPr>
      </p:sp>
      <p:sp>
        <p:nvSpPr>
          <p:cNvPr id="4710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74226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2E9D7F-36E5-47CB-BEF4-89802073A49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p:cNvSpPr>
            <a:spLocks noGrp="1" noRot="1" noChangeAspect="1" noChangeArrowheads="1" noTextEdit="1"/>
          </p:cNvSpPr>
          <p:nvPr>
            <p:ph type="sldImg"/>
          </p:nvPr>
        </p:nvSpPr>
        <p:spPr>
          <a:xfrm>
            <a:off x="1177925" y="695325"/>
            <a:ext cx="4641850" cy="3481388"/>
          </a:xfrm>
          <a:ln/>
        </p:spPr>
      </p:sp>
      <p:sp>
        <p:nvSpPr>
          <p:cNvPr id="4915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7508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9B5D5-02A9-724D-8CD2-6893C63F1D7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158FACE-67BD-2911-BBB8-2E68E5F2A60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3718301E-D1B3-56C2-6672-2F8CC1F0DE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5B22C20-D5FF-CBF4-ED10-F20B6208A3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27792072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5C1F8B-BDD5-4D70-8389-7FD988212B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xfrm>
            <a:off x="1177925" y="695325"/>
            <a:ext cx="4641850" cy="3481388"/>
          </a:xfrm>
          <a:ln/>
        </p:spPr>
      </p:sp>
      <p:sp>
        <p:nvSpPr>
          <p:cNvPr id="5120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133998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069912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582007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715318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E3BFCD-61F2-489C-9C66-EB1B41452C5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xfrm>
            <a:off x="1177925" y="696913"/>
            <a:ext cx="4641850" cy="3481387"/>
          </a:xfrm>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883393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16E65DD-EF4C-40F9-B8A2-FC5391BB5F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E386D52D-B7F3-486C-8A04-B930DD0986D4}"/>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EE369836-416C-4229-8A8C-48ECA010C7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52694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E9E65-3ACA-58E6-7D6D-27827E967AF3}"/>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4EF48423-6ED8-AD95-9CE1-19D8E7A0690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855014C4-3EEB-F3D5-398E-8BA980902A2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374129F2-5894-A0A9-97B0-7D476085BE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379277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4495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34CB9-DBA7-3AAD-9326-4F613CF9D883}"/>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63F4BAE6-EEED-8F3E-1BBD-D623CEFD700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D9BD44A8-9AA5-78FB-1157-35DB78F6DA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76835C2-6996-DEF4-3CA7-B9A575EBD84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5756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1C452-937D-7B5A-F9F8-C5053B57C663}"/>
            </a:ext>
          </a:extLst>
        </p:cNvPr>
        <p:cNvGrpSpPr/>
        <p:nvPr/>
      </p:nvGrpSpPr>
      <p:grpSpPr>
        <a:xfrm>
          <a:off x="0" y="0"/>
          <a:ext cx="0" cy="0"/>
          <a:chOff x="0" y="0"/>
          <a:chExt cx="0" cy="0"/>
        </a:xfrm>
      </p:grpSpPr>
      <p:sp>
        <p:nvSpPr>
          <p:cNvPr id="146434" name="Rectangle 7">
            <a:extLst>
              <a:ext uri="{FF2B5EF4-FFF2-40B4-BE49-F238E27FC236}">
                <a16:creationId xmlns:a16="http://schemas.microsoft.com/office/drawing/2014/main" id="{223DF97F-187B-CCC9-80EE-0B670D2CCC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a:extLst>
              <a:ext uri="{FF2B5EF4-FFF2-40B4-BE49-F238E27FC236}">
                <a16:creationId xmlns:a16="http://schemas.microsoft.com/office/drawing/2014/main" id="{0872D0E2-C851-FAD5-6E95-7849CD8E352E}"/>
              </a:ext>
            </a:extLst>
          </p:cNvPr>
          <p:cNvSpPr>
            <a:spLocks noGrp="1" noRot="1" noChangeAspect="1" noChangeArrowheads="1" noTextEdit="1"/>
          </p:cNvSpPr>
          <p:nvPr>
            <p:ph type="sldImg"/>
          </p:nvPr>
        </p:nvSpPr>
        <p:spPr>
          <a:ln/>
        </p:spPr>
      </p:sp>
      <p:sp>
        <p:nvSpPr>
          <p:cNvPr id="146436" name="Rectangle 3">
            <a:extLst>
              <a:ext uri="{FF2B5EF4-FFF2-40B4-BE49-F238E27FC236}">
                <a16:creationId xmlns:a16="http://schemas.microsoft.com/office/drawing/2014/main" id="{CBB2BC15-BB23-CCF5-E741-006C2DD2D73D}"/>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29056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52530-EFDD-8B77-5ABF-C6532E0BEC3D}"/>
            </a:ext>
          </a:extLst>
        </p:cNvPr>
        <p:cNvGrpSpPr/>
        <p:nvPr/>
      </p:nvGrpSpPr>
      <p:grpSpPr>
        <a:xfrm>
          <a:off x="0" y="0"/>
          <a:ext cx="0" cy="0"/>
          <a:chOff x="0" y="0"/>
          <a:chExt cx="0" cy="0"/>
        </a:xfrm>
      </p:grpSpPr>
      <p:sp>
        <p:nvSpPr>
          <p:cNvPr id="147458" name="Rectangle 7">
            <a:extLst>
              <a:ext uri="{FF2B5EF4-FFF2-40B4-BE49-F238E27FC236}">
                <a16:creationId xmlns:a16="http://schemas.microsoft.com/office/drawing/2014/main" id="{5BB742C1-08A9-416E-8ECC-2E75F6B70B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a:extLst>
              <a:ext uri="{FF2B5EF4-FFF2-40B4-BE49-F238E27FC236}">
                <a16:creationId xmlns:a16="http://schemas.microsoft.com/office/drawing/2014/main" id="{D57784FD-6842-8AEC-BC12-A39B703CA47D}"/>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E541A43A-324E-C9C8-23E4-8691DF261539}"/>
              </a:ext>
            </a:extLst>
          </p:cNvPr>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77005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E5ED7-253F-9729-4AE0-4EA74D8E8CAD}"/>
            </a:ext>
          </a:extLst>
        </p:cNvPr>
        <p:cNvGrpSpPr/>
        <p:nvPr/>
      </p:nvGrpSpPr>
      <p:grpSpPr>
        <a:xfrm>
          <a:off x="0" y="0"/>
          <a:ext cx="0" cy="0"/>
          <a:chOff x="0" y="0"/>
          <a:chExt cx="0" cy="0"/>
        </a:xfrm>
      </p:grpSpPr>
      <p:sp>
        <p:nvSpPr>
          <p:cNvPr id="173058" name="Rectangle 7">
            <a:extLst>
              <a:ext uri="{FF2B5EF4-FFF2-40B4-BE49-F238E27FC236}">
                <a16:creationId xmlns:a16="http://schemas.microsoft.com/office/drawing/2014/main" id="{FEB22232-66AB-CFCA-8B1C-4FBB8332D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a:extLst>
              <a:ext uri="{FF2B5EF4-FFF2-40B4-BE49-F238E27FC236}">
                <a16:creationId xmlns:a16="http://schemas.microsoft.com/office/drawing/2014/main" id="{C18585D2-D3CB-EC89-9949-2392D7DFFF84}"/>
              </a:ext>
            </a:extLst>
          </p:cNvPr>
          <p:cNvSpPr>
            <a:spLocks noGrp="1" noRot="1" noChangeAspect="1" noChangeArrowheads="1" noTextEdit="1"/>
          </p:cNvSpPr>
          <p:nvPr>
            <p:ph type="sldImg"/>
          </p:nvPr>
        </p:nvSpPr>
        <p:spPr>
          <a:ln/>
        </p:spPr>
      </p:sp>
      <p:sp>
        <p:nvSpPr>
          <p:cNvPr id="173060" name="Rectangle 3">
            <a:extLst>
              <a:ext uri="{FF2B5EF4-FFF2-40B4-BE49-F238E27FC236}">
                <a16:creationId xmlns:a16="http://schemas.microsoft.com/office/drawing/2014/main" id="{30502699-88BA-7882-5A98-50BF6E3DEE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1954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12118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59777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684451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67975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40422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915929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97637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552849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29628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6472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31583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0889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864586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013745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7725891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703950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121829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490362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277298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420180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7319649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144704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32365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5911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908270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4736357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4178616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8493242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1936682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90867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10/4/24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5912288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6036913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5147919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8537445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08378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77985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65409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683834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2618057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057122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10/4/24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9887877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618598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2023363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1415527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431703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237256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5173898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2541230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314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653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10/4/24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701549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10/4/24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5268720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2475024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3006460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3230517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15530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39929843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5394717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35106438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2466686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31692969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38979414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36281958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224064088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19707467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22877773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29197916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4401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19134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42924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771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727457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455176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566756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04658894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8689614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5306896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409169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96650077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6222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075957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40930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5988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1941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10/4/24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7437411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10/4/24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9324261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16599955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569336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604926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image" Target="../media/image2.jpeg"/><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10" Type="http://schemas.openxmlformats.org/officeDocument/2006/relationships/image" Target="../media/image1.emf"/><Relationship Id="rId4" Type="http://schemas.openxmlformats.org/officeDocument/2006/relationships/slideLayout" Target="../slideLayouts/slideLayout60.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image" Target="../media/image2.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heme" Target="../theme/theme8.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5" Type="http://schemas.openxmlformats.org/officeDocument/2006/relationships/slideLayout" Target="../slideLayouts/slideLayout93.xml"/><Relationship Id="rId10" Type="http://schemas.openxmlformats.org/officeDocument/2006/relationships/image" Target="../media/image1.emf"/><Relationship Id="rId4" Type="http://schemas.openxmlformats.org/officeDocument/2006/relationships/slideLayout" Target="../slideLayouts/slideLayout92.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(F24): </a:t>
            </a:r>
            <a:r>
              <a:rPr lang="en-US" altLang="en-US" sz="1050" i="1" dirty="0">
                <a:solidFill>
                  <a:schemeClr val="bg1"/>
                </a:solidFill>
              </a:rPr>
              <a:t>Lecture 5 – ER(4), Relational(4), SQL (4)</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8677385"/>
      </p:ext>
    </p:extLst>
  </p:cSld>
  <p:clrMap bg1="lt1" tx1="dk1" bg2="lt2" tx2="dk2" accent1="accent1" accent2="accent2" accent3="accent3" accent4="accent4" accent5="accent5" accent6="accent6" hlink="hlink" folHlink="folHlink"/>
  <p:sldLayoutIdLst>
    <p:sldLayoutId id="2147493618" r:id="rId1"/>
    <p:sldLayoutId id="2147493619" r:id="rId2"/>
    <p:sldLayoutId id="2147493620" r:id="rId3"/>
    <p:sldLayoutId id="2147493621" r:id="rId4"/>
    <p:sldLayoutId id="2147493622" r:id="rId5"/>
    <p:sldLayoutId id="2147493623" r:id="rId6"/>
    <p:sldLayoutId id="2147493624" r:id="rId7"/>
    <p:sldLayoutId id="2147493625" r:id="rId8"/>
    <p:sldLayoutId id="2147493626" r:id="rId9"/>
    <p:sldLayoutId id="2147493627" r:id="rId10"/>
    <p:sldLayoutId id="2147493628" r:id="rId11"/>
    <p:sldLayoutId id="214749362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9814897"/>
      </p:ext>
    </p:extLst>
  </p:cSld>
  <p:clrMap bg1="lt1" tx1="dk1" bg2="lt2" tx2="dk2" accent1="accent1" accent2="accent2" accent3="accent3" accent4="accent4" accent5="accent5" accent6="accent6" hlink="hlink" folHlink="folHlink"/>
  <p:sldLayoutIdLst>
    <p:sldLayoutId id="2147493661" r:id="rId1"/>
    <p:sldLayoutId id="2147493662" r:id="rId2"/>
    <p:sldLayoutId id="2147493663" r:id="rId3"/>
    <p:sldLayoutId id="2147493664" r:id="rId4"/>
    <p:sldLayoutId id="2147493665" r:id="rId5"/>
    <p:sldLayoutId id="2147493666" r:id="rId6"/>
    <p:sldLayoutId id="2147493667" r:id="rId7"/>
    <p:sldLayoutId id="2147493668" r:id="rId8"/>
    <p:sldLayoutId id="2147493669" r:id="rId9"/>
    <p:sldLayoutId id="2147493670" r:id="rId10"/>
    <p:sldLayoutId id="2147493671" r:id="rId11"/>
    <p:sldLayoutId id="214749367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911946"/>
      </p:ext>
    </p:extLst>
  </p:cSld>
  <p:clrMap bg1="lt1" tx1="dk1" bg2="lt2" tx2="dk2" accent1="accent1" accent2="accent2" accent3="accent3" accent4="accent4" accent5="accent5" accent6="accent6" hlink="hlink" folHlink="folHlink"/>
  <p:sldLayoutIdLst>
    <p:sldLayoutId id="2147493697" r:id="rId1"/>
    <p:sldLayoutId id="2147493698" r:id="rId2"/>
    <p:sldLayoutId id="2147493699" r:id="rId3"/>
    <p:sldLayoutId id="2147493700" r:id="rId4"/>
    <p:sldLayoutId id="2147493701" r:id="rId5"/>
    <p:sldLayoutId id="2147493702" r:id="rId6"/>
    <p:sldLayoutId id="2147493703" r:id="rId7"/>
    <p:sldLayoutId id="2147493704" r:id="rId8"/>
    <p:sldLayoutId id="2147493705" r:id="rId9"/>
    <p:sldLayoutId id="2147493706" r:id="rId10"/>
    <p:sldLayoutId id="2147493707" r:id="rId11"/>
    <p:sldLayoutId id="214749370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4018310"/>
      </p:ext>
    </p:extLst>
  </p:cSld>
  <p:clrMap bg1="lt1" tx1="dk1" bg2="lt2" tx2="dk2" accent1="accent1" accent2="accent2" accent3="accent3" accent4="accent4" accent5="accent5" accent6="accent6" hlink="hlink" folHlink="folHlink"/>
  <p:sldLayoutIdLst>
    <p:sldLayoutId id="2147493710" r:id="rId1"/>
    <p:sldLayoutId id="2147493711" r:id="rId2"/>
    <p:sldLayoutId id="2147493712" r:id="rId3"/>
    <p:sldLayoutId id="2147493713" r:id="rId4"/>
    <p:sldLayoutId id="2147493714" r:id="rId5"/>
    <p:sldLayoutId id="2147493715" r:id="rId6"/>
    <p:sldLayoutId id="2147493716" r:id="rId7"/>
    <p:sldLayoutId id="2147493717" r:id="rId8"/>
    <p:sldLayoutId id="2147493718" r:id="rId9"/>
    <p:sldLayoutId id="2147493719" r:id="rId10"/>
    <p:sldLayoutId id="2147493720" r:id="rId11"/>
    <p:sldLayoutId id="2147493721" r:id="rId12"/>
    <p:sldLayoutId id="2147493722"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6: ER, Relational, SQL 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468149170"/>
      </p:ext>
    </p:extLst>
  </p:cSld>
  <p:clrMap bg1="lt1" tx1="dk1" bg2="lt2" tx2="dk2" accent1="accent1" accent2="accent2" accent3="accent3" accent4="accent4" accent5="accent5" accent6="accent6" hlink="hlink" folHlink="folHlink"/>
  <p:sldLayoutIdLst>
    <p:sldLayoutId id="2147493724" r:id="rId1"/>
    <p:sldLayoutId id="2147493725" r:id="rId2"/>
    <p:sldLayoutId id="2147493726" r:id="rId3"/>
    <p:sldLayoutId id="2147493727" r:id="rId4"/>
    <p:sldLayoutId id="2147493728" r:id="rId5"/>
    <p:sldLayoutId id="2147493729" r:id="rId6"/>
    <p:sldLayoutId id="2147493730" r:id="rId7"/>
    <p:sldLayoutId id="2147493731"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6981307"/>
      </p:ext>
    </p:extLst>
  </p:cSld>
  <p:clrMap bg1="lt1" tx1="dk1" bg2="lt2" tx2="dk2" accent1="accent1" accent2="accent2" accent3="accent3" accent4="accent4" accent5="accent5" accent6="accent6" hlink="hlink" folHlink="folHlink"/>
  <p:sldLayoutIdLst>
    <p:sldLayoutId id="2147493733" r:id="rId1"/>
    <p:sldLayoutId id="2147493734" r:id="rId2"/>
    <p:sldLayoutId id="2147493735" r:id="rId3"/>
    <p:sldLayoutId id="2147493736" r:id="rId4"/>
    <p:sldLayoutId id="2147493737" r:id="rId5"/>
    <p:sldLayoutId id="2147493738" r:id="rId6"/>
    <p:sldLayoutId id="2147493739" r:id="rId7"/>
    <p:sldLayoutId id="2147493740" r:id="rId8"/>
    <p:sldLayoutId id="2147493741" r:id="rId9"/>
    <p:sldLayoutId id="2147493742" r:id="rId10"/>
    <p:sldLayoutId id="2147493743" r:id="rId11"/>
    <p:sldLayoutId id="214749374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3192421"/>
      </p:ext>
    </p:extLst>
  </p:cSld>
  <p:clrMap bg1="lt1" tx1="dk1" bg2="lt2" tx2="dk2" accent1="accent1" accent2="accent2" accent3="accent3" accent4="accent4" accent5="accent5" accent6="accent6" hlink="hlink" folHlink="folHlink"/>
  <p:sldLayoutIdLst>
    <p:sldLayoutId id="2147493746" r:id="rId1"/>
    <p:sldLayoutId id="2147493747" r:id="rId2"/>
    <p:sldLayoutId id="2147493748" r:id="rId3"/>
    <p:sldLayoutId id="2147493749" r:id="rId4"/>
    <p:sldLayoutId id="2147493750" r:id="rId5"/>
    <p:sldLayoutId id="2147493751" r:id="rId6"/>
    <p:sldLayoutId id="2147493752" r:id="rId7"/>
    <p:sldLayoutId id="2147493753" r:id="rId8"/>
    <p:sldLayoutId id="2147493754" r:id="rId9"/>
    <p:sldLayoutId id="2147493755" r:id="rId10"/>
    <p:sldLayoutId id="2147493756" r:id="rId11"/>
    <p:sldLayoutId id="214749375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5: ER, Relational, SQL (IV)</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640663930"/>
      </p:ext>
    </p:extLst>
  </p:cSld>
  <p:clrMap bg1="lt1" tx1="dk1" bg2="lt2" tx2="dk2" accent1="accent1" accent2="accent2" accent3="accent3" accent4="accent4" accent5="accent5" accent6="accent6" hlink="hlink" folHlink="folHlink"/>
  <p:sldLayoutIdLst>
    <p:sldLayoutId id="2147493759" r:id="rId1"/>
    <p:sldLayoutId id="2147493760" r:id="rId2"/>
    <p:sldLayoutId id="2147493761" r:id="rId3"/>
    <p:sldLayoutId id="2147493762" r:id="rId4"/>
    <p:sldLayoutId id="2147493763" r:id="rId5"/>
    <p:sldLayoutId id="2147493764" r:id="rId6"/>
    <p:sldLayoutId id="2147493765" r:id="rId7"/>
    <p:sldLayoutId id="2147493766"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9.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9.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6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3.xml"/><Relationship Id="rId1" Type="http://schemas.openxmlformats.org/officeDocument/2006/relationships/slideLayout" Target="../slideLayouts/slideLayout57.xml"/><Relationship Id="rId4" Type="http://schemas.openxmlformats.org/officeDocument/2006/relationships/image" Target="../media/image1.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8.xml"/></Relationships>
</file>

<file path=ppt/slides/_rels/slide85.xml.rels><?xml version="1.0" encoding="UTF-8" standalone="yes"?>
<Relationships xmlns="http://schemas.openxmlformats.org/package/2006/relationships"><Relationship Id="rId3" Type="http://schemas.openxmlformats.org/officeDocument/2006/relationships/hyperlink" Target="https://en.wikipedia.org/wiki/Database_catalog"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9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7.xml"/><Relationship Id="rId1" Type="http://schemas.openxmlformats.org/officeDocument/2006/relationships/slideLayout" Target="../slideLayouts/slideLayout57.xml"/><Relationship Id="rId4" Type="http://schemas.openxmlformats.org/officeDocument/2006/relationships/image" Target="../media/image1.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9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57.xml"/></Relationships>
</file>

<file path=ppt/slides/_rels/slide95.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57.xml"/></Relationships>
</file>

<file path=ppt/slides/_rels/slide96.xml.rels><?xml version="1.0" encoding="UTF-8" standalone="yes"?>
<Relationships xmlns="http://schemas.openxmlformats.org/package/2006/relationships"><Relationship Id="rId3" Type="http://schemas.openxmlformats.org/officeDocument/2006/relationships/hyperlink" Target="http://localhost:5001/f23_imdb_clean/name_basics?deathYear=2023&amp;birthyear=1960" TargetMode="External"/><Relationship Id="rId2" Type="http://schemas.openxmlformats.org/officeDocument/2006/relationships/hyperlink" Target="http://localhost:5001/f23_imdb_clean/name_basics/nm0000158" TargetMode="External"/><Relationship Id="rId1" Type="http://schemas.openxmlformats.org/officeDocument/2006/relationships/slideLayout" Target="../slideLayouts/slideLayout5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5: ER(4), Relational(4), SQL(4)</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32376-9E23-289D-2D77-00445A6A8A6C}"/>
            </a:ext>
          </a:extLst>
        </p:cNvPr>
        <p:cNvGrpSpPr/>
        <p:nvPr/>
      </p:nvGrpSpPr>
      <p:grpSpPr>
        <a:xfrm>
          <a:off x="0" y="0"/>
          <a:ext cx="0" cy="0"/>
          <a:chOff x="0" y="0"/>
          <a:chExt cx="0" cy="0"/>
        </a:xfrm>
      </p:grpSpPr>
      <p:sp>
        <p:nvSpPr>
          <p:cNvPr id="537602" name="Rectangle 2">
            <a:extLst>
              <a:ext uri="{FF2B5EF4-FFF2-40B4-BE49-F238E27FC236}">
                <a16:creationId xmlns:a16="http://schemas.microsoft.com/office/drawing/2014/main" id="{624B75EA-F4CB-D675-BB23-A97E876690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a:extLst>
              <a:ext uri="{FF2B5EF4-FFF2-40B4-BE49-F238E27FC236}">
                <a16:creationId xmlns:a16="http://schemas.microsoft.com/office/drawing/2014/main" id="{61E9A796-F7D1-0829-CDA0-66B60D78FD8F}"/>
              </a:ext>
            </a:extLst>
          </p:cNvPr>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a:extLst>
              <a:ext uri="{FF2B5EF4-FFF2-40B4-BE49-F238E27FC236}">
                <a16:creationId xmlns:a16="http://schemas.microsoft.com/office/drawing/2014/main" id="{39026FEE-FB4C-B5FF-BBC3-F1A25BCEFA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6"/>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7651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2BAB6-BBE5-A3CC-3246-DDD320620E5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06565B-072D-AEA0-B042-1C7E444D231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248B1D80-7926-2845-66C7-256190619053}"/>
              </a:ext>
            </a:extLst>
          </p:cNvPr>
          <p:cNvSpPr>
            <a:spLocks noGrp="1"/>
          </p:cNvSpPr>
          <p:nvPr>
            <p:ph type="title"/>
          </p:nvPr>
        </p:nvSpPr>
        <p:spPr/>
        <p:txBody>
          <a:bodyPr/>
          <a:lstStyle/>
          <a:p>
            <a:r>
              <a:rPr lang="en-US" dirty="0"/>
              <a:t>Inheritance/Specialization</a:t>
            </a:r>
          </a:p>
        </p:txBody>
      </p:sp>
      <p:pic>
        <p:nvPicPr>
          <p:cNvPr id="4" name="Picture 3">
            <a:extLst>
              <a:ext uri="{FF2B5EF4-FFF2-40B4-BE49-F238E27FC236}">
                <a16:creationId xmlns:a16="http://schemas.microsoft.com/office/drawing/2014/main" id="{203B9485-8687-DB6B-3386-1D71F911B342}"/>
              </a:ext>
            </a:extLst>
          </p:cNvPr>
          <p:cNvPicPr>
            <a:picLocks noChangeAspect="1"/>
          </p:cNvPicPr>
          <p:nvPr/>
        </p:nvPicPr>
        <p:blipFill>
          <a:blip r:embed="rId2"/>
          <a:stretch>
            <a:fillRect/>
          </a:stretch>
        </p:blipFill>
        <p:spPr>
          <a:xfrm>
            <a:off x="0" y="1013960"/>
            <a:ext cx="4064181" cy="3371538"/>
          </a:xfrm>
          <a:prstGeom prst="rect">
            <a:avLst/>
          </a:prstGeom>
        </p:spPr>
      </p:pic>
      <p:pic>
        <p:nvPicPr>
          <p:cNvPr id="5" name="Picture 4">
            <a:extLst>
              <a:ext uri="{FF2B5EF4-FFF2-40B4-BE49-F238E27FC236}">
                <a16:creationId xmlns:a16="http://schemas.microsoft.com/office/drawing/2014/main" id="{9B982230-30A8-3FFB-DBBE-4D8BF630D2C4}"/>
              </a:ext>
            </a:extLst>
          </p:cNvPr>
          <p:cNvPicPr>
            <a:picLocks noChangeAspect="1"/>
          </p:cNvPicPr>
          <p:nvPr/>
        </p:nvPicPr>
        <p:blipFill>
          <a:blip r:embed="rId3"/>
          <a:stretch>
            <a:fillRect/>
          </a:stretch>
        </p:blipFill>
        <p:spPr>
          <a:xfrm>
            <a:off x="3119718" y="616419"/>
            <a:ext cx="5969674" cy="1150489"/>
          </a:xfrm>
          <a:prstGeom prst="rect">
            <a:avLst/>
          </a:prstGeom>
        </p:spPr>
      </p:pic>
      <p:pic>
        <p:nvPicPr>
          <p:cNvPr id="6" name="Picture 5">
            <a:extLst>
              <a:ext uri="{FF2B5EF4-FFF2-40B4-BE49-F238E27FC236}">
                <a16:creationId xmlns:a16="http://schemas.microsoft.com/office/drawing/2014/main" id="{205E92CC-5C44-8A25-7947-3FEDE4533A04}"/>
              </a:ext>
            </a:extLst>
          </p:cNvPr>
          <p:cNvPicPr>
            <a:picLocks noChangeAspect="1"/>
          </p:cNvPicPr>
          <p:nvPr/>
        </p:nvPicPr>
        <p:blipFill>
          <a:blip r:embed="rId4"/>
          <a:stretch>
            <a:fillRect/>
          </a:stretch>
        </p:blipFill>
        <p:spPr>
          <a:xfrm>
            <a:off x="3965555" y="2008993"/>
            <a:ext cx="5123837" cy="2412812"/>
          </a:xfrm>
          <a:prstGeom prst="rect">
            <a:avLst/>
          </a:prstGeom>
        </p:spPr>
      </p:pic>
      <p:sp>
        <p:nvSpPr>
          <p:cNvPr id="7" name="Rectangle 6">
            <a:extLst>
              <a:ext uri="{FF2B5EF4-FFF2-40B4-BE49-F238E27FC236}">
                <a16:creationId xmlns:a16="http://schemas.microsoft.com/office/drawing/2014/main" id="{948E4A33-C462-2C9F-21F1-B4226249D92F}"/>
              </a:ext>
            </a:extLst>
          </p:cNvPr>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8" name="TextBox 7">
            <a:extLst>
              <a:ext uri="{FF2B5EF4-FFF2-40B4-BE49-F238E27FC236}">
                <a16:creationId xmlns:a16="http://schemas.microsoft.com/office/drawing/2014/main" id="{91F92C6D-131E-F095-3416-35FCE598D02B}"/>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2085764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B082B-8CA5-8A51-7580-FC51135B921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0123AC-D3D1-C893-9FF9-38F63828E9C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29E96B5D-773C-0B6E-DB6F-3A86A3C33C85}"/>
              </a:ext>
            </a:extLst>
          </p:cNvPr>
          <p:cNvSpPr>
            <a:spLocks noGrp="1"/>
          </p:cNvSpPr>
          <p:nvPr>
            <p:ph type="title"/>
          </p:nvPr>
        </p:nvSpPr>
        <p:spPr/>
        <p:txBody>
          <a:bodyPr/>
          <a:lstStyle/>
          <a:p>
            <a:r>
              <a:rPr lang="en-US" dirty="0"/>
              <a:t>Specialization</a:t>
            </a:r>
          </a:p>
        </p:txBody>
      </p:sp>
      <p:pic>
        <p:nvPicPr>
          <p:cNvPr id="4" name="Picture 3">
            <a:extLst>
              <a:ext uri="{FF2B5EF4-FFF2-40B4-BE49-F238E27FC236}">
                <a16:creationId xmlns:a16="http://schemas.microsoft.com/office/drawing/2014/main" id="{CB0E5828-BDE5-75FB-6D37-111B07BDCDD7}"/>
              </a:ext>
            </a:extLst>
          </p:cNvPr>
          <p:cNvPicPr>
            <a:picLocks noChangeAspect="1"/>
          </p:cNvPicPr>
          <p:nvPr/>
        </p:nvPicPr>
        <p:blipFill>
          <a:blip r:embed="rId2"/>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857034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05811-57BE-F80A-BD7D-F127F3E6501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2D837A-781A-B86B-8923-5194018780E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5280961E-105C-3919-339F-670753F448B7}"/>
              </a:ext>
            </a:extLst>
          </p:cNvPr>
          <p:cNvSpPr>
            <a:spLocks noGrp="1"/>
          </p:cNvSpPr>
          <p:nvPr>
            <p:ph type="title"/>
          </p:nvPr>
        </p:nvSpPr>
        <p:spPr/>
        <p:txBody>
          <a:bodyPr/>
          <a:lstStyle/>
          <a:p>
            <a:r>
              <a:rPr lang="en-US" dirty="0"/>
              <a:t>One Table</a:t>
            </a:r>
          </a:p>
        </p:txBody>
      </p:sp>
      <p:pic>
        <p:nvPicPr>
          <p:cNvPr id="4" name="Picture 3">
            <a:extLst>
              <a:ext uri="{FF2B5EF4-FFF2-40B4-BE49-F238E27FC236}">
                <a16:creationId xmlns:a16="http://schemas.microsoft.com/office/drawing/2014/main" id="{22FD687E-1F83-7AD6-E1CB-DF634D8CD30C}"/>
              </a:ext>
            </a:extLst>
          </p:cNvPr>
          <p:cNvPicPr>
            <a:picLocks noChangeAspect="1"/>
          </p:cNvPicPr>
          <p:nvPr/>
        </p:nvPicPr>
        <p:blipFill>
          <a:blip r:embed="rId2"/>
          <a:stretch>
            <a:fillRect/>
          </a:stretch>
        </p:blipFill>
        <p:spPr>
          <a:xfrm>
            <a:off x="2192178" y="618297"/>
            <a:ext cx="4845211" cy="4077528"/>
          </a:xfrm>
          <a:prstGeom prst="rect">
            <a:avLst/>
          </a:prstGeom>
        </p:spPr>
      </p:pic>
      <p:sp>
        <p:nvSpPr>
          <p:cNvPr id="5" name="TextBox 4">
            <a:extLst>
              <a:ext uri="{FF2B5EF4-FFF2-40B4-BE49-F238E27FC236}">
                <a16:creationId xmlns:a16="http://schemas.microsoft.com/office/drawing/2014/main" id="{FAF44FC7-6679-FF72-6EAE-598AF2D14DD7}"/>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D03DB53E-EFD6-02F9-074E-A022159B1A40}"/>
              </a:ext>
            </a:extLst>
          </p:cNvPr>
          <p:cNvCxnSpPr>
            <a:cxnSpLocks/>
            <a:stCxn id="5"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4CD5489-BA33-E4B5-6416-7A0E7F01E4F7}"/>
              </a:ext>
            </a:extLst>
          </p:cNvPr>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cxnSp>
        <p:nvCxnSpPr>
          <p:cNvPr id="8" name="Straight Arrow Connector 7">
            <a:extLst>
              <a:ext uri="{FF2B5EF4-FFF2-40B4-BE49-F238E27FC236}">
                <a16:creationId xmlns:a16="http://schemas.microsoft.com/office/drawing/2014/main" id="{E4F9DD09-9E16-008E-F8D7-57F4024E82B6}"/>
              </a:ext>
            </a:extLst>
          </p:cNvPr>
          <p:cNvCxnSpPr>
            <a:cxnSpLocks/>
            <a:stCxn id="7"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A241952-34F7-7EE6-4A81-AA9EEF0B5B7C}"/>
              </a:ext>
            </a:extLst>
          </p:cNvPr>
          <p:cNvCxnSpPr>
            <a:cxnSpLocks/>
            <a:stCxn id="7"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816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6C718-1B7F-57B5-8225-49303D8EDBF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396952-606A-AC95-1AA9-5DD53F4B74A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D465590A-D826-4E0B-E135-524AAC03E075}"/>
              </a:ext>
            </a:extLst>
          </p:cNvPr>
          <p:cNvSpPr>
            <a:spLocks noGrp="1"/>
          </p:cNvSpPr>
          <p:nvPr>
            <p:ph type="title"/>
          </p:nvPr>
        </p:nvSpPr>
        <p:spPr/>
        <p:txBody>
          <a:bodyPr/>
          <a:lstStyle/>
          <a:p>
            <a:r>
              <a:rPr lang="en-US" dirty="0"/>
              <a:t>Two Table</a:t>
            </a:r>
          </a:p>
        </p:txBody>
      </p:sp>
      <p:pic>
        <p:nvPicPr>
          <p:cNvPr id="4" name="Picture 3">
            <a:extLst>
              <a:ext uri="{FF2B5EF4-FFF2-40B4-BE49-F238E27FC236}">
                <a16:creationId xmlns:a16="http://schemas.microsoft.com/office/drawing/2014/main" id="{E90AA6D5-998E-2331-5044-327D85F4BC9B}"/>
              </a:ext>
            </a:extLst>
          </p:cNvPr>
          <p:cNvPicPr>
            <a:picLocks noChangeAspect="1"/>
          </p:cNvPicPr>
          <p:nvPr/>
        </p:nvPicPr>
        <p:blipFill>
          <a:blip r:embed="rId2"/>
          <a:stretch>
            <a:fillRect/>
          </a:stretch>
        </p:blipFill>
        <p:spPr>
          <a:xfrm>
            <a:off x="2165779" y="638350"/>
            <a:ext cx="4598092" cy="4057475"/>
          </a:xfrm>
          <a:prstGeom prst="rect">
            <a:avLst/>
          </a:prstGeom>
        </p:spPr>
      </p:pic>
      <p:sp>
        <p:nvSpPr>
          <p:cNvPr id="5" name="TextBox 4">
            <a:extLst>
              <a:ext uri="{FF2B5EF4-FFF2-40B4-BE49-F238E27FC236}">
                <a16:creationId xmlns:a16="http://schemas.microsoft.com/office/drawing/2014/main" id="{16E95914-616B-9825-8291-D2E3559B5AB5}"/>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53FB7BC9-AD10-4CD0-80E5-30965807C7DA}"/>
              </a:ext>
            </a:extLst>
          </p:cNvPr>
          <p:cNvCxnSpPr>
            <a:stCxn id="5"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CD7293-C082-CEE7-5458-3D2828562C68}"/>
              </a:ext>
            </a:extLst>
          </p:cNvPr>
          <p:cNvCxnSpPr>
            <a:cxnSpLocks/>
            <a:stCxn id="5"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3B33DAC-6ABE-CF30-B433-BC5D955399C0}"/>
              </a:ext>
            </a:extLst>
          </p:cNvPr>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a:t>
            </a:r>
          </a:p>
        </p:txBody>
      </p:sp>
      <p:cxnSp>
        <p:nvCxnSpPr>
          <p:cNvPr id="9" name="Straight Arrow Connector 8">
            <a:extLst>
              <a:ext uri="{FF2B5EF4-FFF2-40B4-BE49-F238E27FC236}">
                <a16:creationId xmlns:a16="http://schemas.microsoft.com/office/drawing/2014/main" id="{12C30C98-365D-6AF0-2458-C66390F1D421}"/>
              </a:ext>
            </a:extLst>
          </p:cNvPr>
          <p:cNvCxnSpPr>
            <a:cxnSpLocks/>
            <a:stCxn id="8"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298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C4426-70CF-29A5-0D8A-2DBD0EBFA9C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9B5F76-77A4-CD22-42A3-D12255B96CF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32E63467-0539-C1CC-C17F-0807A1785383}"/>
              </a:ext>
            </a:extLst>
          </p:cNvPr>
          <p:cNvSpPr>
            <a:spLocks noGrp="1"/>
          </p:cNvSpPr>
          <p:nvPr>
            <p:ph type="title"/>
          </p:nvPr>
        </p:nvSpPr>
        <p:spPr/>
        <p:txBody>
          <a:bodyPr/>
          <a:lstStyle/>
          <a:p>
            <a:r>
              <a:rPr lang="en-US" dirty="0"/>
              <a:t>Three Table</a:t>
            </a:r>
          </a:p>
        </p:txBody>
      </p:sp>
      <p:pic>
        <p:nvPicPr>
          <p:cNvPr id="4" name="Picture 3">
            <a:extLst>
              <a:ext uri="{FF2B5EF4-FFF2-40B4-BE49-F238E27FC236}">
                <a16:creationId xmlns:a16="http://schemas.microsoft.com/office/drawing/2014/main" id="{D69586B8-367E-77DA-6189-93551BDEF63A}"/>
              </a:ext>
            </a:extLst>
          </p:cNvPr>
          <p:cNvPicPr>
            <a:picLocks noChangeAspect="1"/>
          </p:cNvPicPr>
          <p:nvPr/>
        </p:nvPicPr>
        <p:blipFill>
          <a:blip r:embed="rId2"/>
          <a:stretch>
            <a:fillRect/>
          </a:stretch>
        </p:blipFill>
        <p:spPr>
          <a:xfrm>
            <a:off x="533400" y="666750"/>
            <a:ext cx="6324600" cy="3972476"/>
          </a:xfrm>
          <a:prstGeom prst="rect">
            <a:avLst/>
          </a:prstGeom>
        </p:spPr>
      </p:pic>
    </p:spTree>
    <p:extLst>
      <p:ext uri="{BB962C8B-B14F-4D97-AF65-F5344CB8AC3E}">
        <p14:creationId xmlns:p14="http://schemas.microsoft.com/office/powerpoint/2010/main" val="1333657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98302-6049-4116-4DAC-ABAFA0A2A8F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E0D4E5-8103-721F-3E0F-7D565B6660D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24524AC7-7567-0FF7-66C9-CD632C8CEFC3}"/>
              </a:ext>
            </a:extLst>
          </p:cNvPr>
          <p:cNvSpPr>
            <a:spLocks noGrp="1"/>
          </p:cNvSpPr>
          <p:nvPr>
            <p:ph type="title"/>
          </p:nvPr>
        </p:nvSpPr>
        <p:spPr/>
        <p:txBody>
          <a:bodyPr/>
          <a:lstStyle/>
          <a:p>
            <a:r>
              <a:rPr lang="en-US" dirty="0"/>
              <a:t>ISA Relationship</a:t>
            </a:r>
          </a:p>
        </p:txBody>
      </p:sp>
      <p:pic>
        <p:nvPicPr>
          <p:cNvPr id="4" name="Picture 3">
            <a:extLst>
              <a:ext uri="{FF2B5EF4-FFF2-40B4-BE49-F238E27FC236}">
                <a16:creationId xmlns:a16="http://schemas.microsoft.com/office/drawing/2014/main" id="{0382386F-D800-78EB-9645-D695F7F69EB0}"/>
              </a:ext>
            </a:extLst>
          </p:cNvPr>
          <p:cNvPicPr>
            <a:picLocks noChangeAspect="1"/>
          </p:cNvPicPr>
          <p:nvPr/>
        </p:nvPicPr>
        <p:blipFill>
          <a:blip r:embed="rId2"/>
          <a:stretch>
            <a:fillRect/>
          </a:stretch>
        </p:blipFill>
        <p:spPr>
          <a:xfrm>
            <a:off x="2133600" y="666750"/>
            <a:ext cx="5280992" cy="3927780"/>
          </a:xfrm>
          <a:prstGeom prst="rect">
            <a:avLst/>
          </a:prstGeom>
        </p:spPr>
      </p:pic>
    </p:spTree>
    <p:extLst>
      <p:ext uri="{BB962C8B-B14F-4D97-AF65-F5344CB8AC3E}">
        <p14:creationId xmlns:p14="http://schemas.microsoft.com/office/powerpoint/2010/main" val="363277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DCFC0-B68B-8744-4839-54C48395E942}"/>
            </a:ext>
          </a:extLst>
        </p:cNvPr>
        <p:cNvGrpSpPr/>
        <p:nvPr/>
      </p:nvGrpSpPr>
      <p:grpSpPr>
        <a:xfrm>
          <a:off x="0" y="0"/>
          <a:ext cx="0" cy="0"/>
          <a:chOff x="0" y="0"/>
          <a:chExt cx="0" cy="0"/>
        </a:xfrm>
      </p:grpSpPr>
      <p:sp>
        <p:nvSpPr>
          <p:cNvPr id="752642" name="Rectangle 2">
            <a:extLst>
              <a:ext uri="{FF2B5EF4-FFF2-40B4-BE49-F238E27FC236}">
                <a16:creationId xmlns:a16="http://schemas.microsoft.com/office/drawing/2014/main" id="{F3D07E14-7FF8-767F-A296-5AC8953E360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a:extLst>
              <a:ext uri="{FF2B5EF4-FFF2-40B4-BE49-F238E27FC236}">
                <a16:creationId xmlns:a16="http://schemas.microsoft.com/office/drawing/2014/main" id="{CCB6CCAA-BC19-2530-CE74-692767EEAB60}"/>
              </a:ext>
            </a:extLst>
          </p:cNvPr>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ER Diagram Notation</a:t>
            </a:r>
          </a:p>
        </p:txBody>
      </p:sp>
      <p:sp>
        <p:nvSpPr>
          <p:cNvPr id="86020" name="Text Box 83">
            <a:extLst>
              <a:ext uri="{FF2B5EF4-FFF2-40B4-BE49-F238E27FC236}">
                <a16:creationId xmlns:a16="http://schemas.microsoft.com/office/drawing/2014/main" id="{BC00F499-B660-59AB-7F54-D7FBD09D3D1B}"/>
              </a:ext>
            </a:extLst>
          </p:cNvPr>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Equivalent in UML</a:t>
            </a:r>
          </a:p>
        </p:txBody>
      </p:sp>
      <p:sp>
        <p:nvSpPr>
          <p:cNvPr id="86021" name="Text Box 84">
            <a:extLst>
              <a:ext uri="{FF2B5EF4-FFF2-40B4-BE49-F238E27FC236}">
                <a16:creationId xmlns:a16="http://schemas.microsoft.com/office/drawing/2014/main" id="{4A328E00-A83D-9502-779C-1B6BC4FAD3FC}"/>
              </a:ext>
            </a:extLst>
          </p:cNvPr>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ＭＳ Ｐゴシック" panose="020B0600070205080204" pitchFamily="34" charset="-128"/>
                <a:cs typeface="+mn-cs"/>
              </a:rPr>
              <a:t>*</a:t>
            </a:r>
            <a:r>
              <a:rPr kumimoji="0" lang="en-US" altLang="en-US" sz="1350"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Generalization can use merged or separate arrows independent</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of disjoint/overlapping</a:t>
            </a:r>
            <a:endParaRPr kumimoji="0" lang="en-US" altLang="en-US" sz="1275"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endParaRPr>
          </a:p>
        </p:txBody>
      </p:sp>
      <p:pic>
        <p:nvPicPr>
          <p:cNvPr id="86022" name="Picture 5">
            <a:extLst>
              <a:ext uri="{FF2B5EF4-FFF2-40B4-BE49-F238E27FC236}">
                <a16:creationId xmlns:a16="http://schemas.microsoft.com/office/drawing/2014/main" id="{9C824B95-B0F8-37FA-F478-B18BECA2E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E46E258-B4B5-9DC1-D8D0-F72042CFE91F}"/>
              </a:ext>
            </a:extLst>
          </p:cNvPr>
          <p:cNvSpPr txBox="1"/>
          <p:nvPr/>
        </p:nvSpPr>
        <p:spPr>
          <a:xfrm>
            <a:off x="-44470" y="1675756"/>
            <a:ext cx="2447080"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 use this approach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Crow’s Foot Notation</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but that is not standard.</a:t>
            </a:r>
          </a:p>
        </p:txBody>
      </p:sp>
      <p:cxnSp>
        <p:nvCxnSpPr>
          <p:cNvPr id="9" name="Straight Arrow Connector 8">
            <a:extLst>
              <a:ext uri="{FF2B5EF4-FFF2-40B4-BE49-F238E27FC236}">
                <a16:creationId xmlns:a16="http://schemas.microsoft.com/office/drawing/2014/main" id="{C8224ECF-187D-B42D-51CD-58F94539B9B6}"/>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6BE76D1D-6050-DA11-3759-DB36E2B66386}"/>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1730775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F4C45-8864-8776-76B8-0B8D6AEAD9E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D8FAEB6-8B35-B5D3-D971-7951BB8BF6A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1438F816-A3DC-E043-F10D-650AF5A698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8E6F5DF5-C44C-4D44-68AC-B7557136341D}"/>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552E1489-DCC9-A1F2-CF29-2191B81BF5C4}"/>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Complex Attributes</a:t>
            </a:r>
          </a:p>
        </p:txBody>
      </p:sp>
      <p:sp>
        <p:nvSpPr>
          <p:cNvPr id="4" name="TextBox 9">
            <a:extLst>
              <a:ext uri="{FF2B5EF4-FFF2-40B4-BE49-F238E27FC236}">
                <a16:creationId xmlns:a16="http://schemas.microsoft.com/office/drawing/2014/main" id="{24807EF1-E8D2-9CCD-DC91-C18A0588AD0F}"/>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5: ER(4), Relational(4), SQL(4)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45332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extLst>
      <p:ext uri="{BB962C8B-B14F-4D97-AF65-F5344CB8AC3E}">
        <p14:creationId xmlns:p14="http://schemas.microsoft.com/office/powerpoint/2010/main" val="2985024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13914-7143-063C-A3D9-7E8FD7069EC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D401699-D466-7E35-8CAA-C650104A1E39}"/>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C0C3287A-153B-B11E-D048-0BBC0B341AE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15E9F3DB-A0E9-037C-E69B-87243D80B21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563F0626-A8F6-1C9C-F545-F4C508A98485}"/>
              </a:ext>
            </a:extLst>
          </p:cNvPr>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5: ER(4), Relational(4), SQL(4)</a:t>
            </a:r>
            <a:endParaRPr lang="en-US" altLang="en-US" sz="3200" i="1" dirty="0"/>
          </a:p>
        </p:txBody>
      </p:sp>
      <p:sp>
        <p:nvSpPr>
          <p:cNvPr id="3077" name="TextBox 10">
            <a:extLst>
              <a:ext uri="{FF2B5EF4-FFF2-40B4-BE49-F238E27FC236}">
                <a16:creationId xmlns:a16="http://schemas.microsoft.com/office/drawing/2014/main" id="{603146AD-CAEA-4A1A-8429-BB34505D79CA}"/>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4" name="Rounded Rectangle 3">
            <a:extLst>
              <a:ext uri="{FF2B5EF4-FFF2-40B4-BE49-F238E27FC236}">
                <a16:creationId xmlns:a16="http://schemas.microsoft.com/office/drawing/2014/main" id="{DDA40BB6-C615-344A-A244-CD6FA58ABF33}"/>
              </a:ext>
            </a:extLst>
          </p:cNvPr>
          <p:cNvSpPr/>
          <p:nvPr/>
        </p:nvSpPr>
        <p:spPr>
          <a:xfrm>
            <a:off x="1524000" y="1733550"/>
            <a:ext cx="6400800" cy="2209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few minutes.</a:t>
            </a:r>
          </a:p>
        </p:txBody>
      </p:sp>
    </p:spTree>
    <p:extLst>
      <p:ext uri="{BB962C8B-B14F-4D97-AF65-F5344CB8AC3E}">
        <p14:creationId xmlns:p14="http://schemas.microsoft.com/office/powerpoint/2010/main" val="3355743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Composite Attributes</a:t>
            </a:r>
          </a:p>
        </p:txBody>
      </p:sp>
      <p:sp>
        <p:nvSpPr>
          <p:cNvPr id="25603" name="Rectangle 3"/>
          <p:cNvSpPr>
            <a:spLocks noGrp="1" noChangeArrowheads="1"/>
          </p:cNvSpPr>
          <p:nvPr>
            <p:ph type="body" idx="1"/>
          </p:nvPr>
        </p:nvSpPr>
        <p:spPr>
          <a:xfrm>
            <a:off x="1719262" y="872729"/>
            <a:ext cx="5669090" cy="676275"/>
          </a:xfrm>
        </p:spPr>
        <p:txBody>
          <a:bodyPr/>
          <a:lstStyle/>
          <a:p>
            <a:r>
              <a:rPr lang="en-US" altLang="en-US" dirty="0"/>
              <a:t>Composite attributes allow us to divided attributes  into subparts (other attributes).</a:t>
            </a:r>
          </a:p>
        </p:txBody>
      </p:sp>
      <p:pic>
        <p:nvPicPr>
          <p:cNvPr id="256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143" y="1490472"/>
            <a:ext cx="4589926" cy="141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474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C5FD99-2029-B40D-E656-198637B37667}"/>
              </a:ext>
            </a:extLst>
          </p:cNvPr>
          <p:cNvSpPr>
            <a:spLocks noGrp="1"/>
          </p:cNvSpPr>
          <p:nvPr>
            <p:ph idx="1"/>
          </p:nvPr>
        </p:nvSpPr>
        <p:spPr>
          <a:xfrm>
            <a:off x="152400" y="590550"/>
            <a:ext cx="8915400" cy="4038600"/>
          </a:xfrm>
        </p:spPr>
        <p:txBody>
          <a:bodyPr/>
          <a:lstStyle/>
          <a:p>
            <a:r>
              <a:rPr lang="en-US" dirty="0"/>
              <a:t>The relational model and well-designed SQL schema have </a:t>
            </a:r>
            <a:r>
              <a:rPr lang="en-US" i="1" dirty="0"/>
              <a:t>atomic attributes.</a:t>
            </a:r>
          </a:p>
          <a:p>
            <a:r>
              <a:rPr lang="en-US" dirty="0"/>
              <a:t>There are several ways to think about attributes:</a:t>
            </a:r>
          </a:p>
          <a:p>
            <a:pPr lvl="1"/>
            <a:r>
              <a:rPr lang="en-US" dirty="0"/>
              <a:t>Simple (Atomic) vs Composite</a:t>
            </a:r>
          </a:p>
          <a:p>
            <a:pPr lvl="1"/>
            <a:r>
              <a:rPr lang="en-US" dirty="0"/>
              <a:t>Single Valued versus Multi-valued</a:t>
            </a:r>
          </a:p>
          <a:p>
            <a:pPr lvl="1"/>
            <a:r>
              <a:rPr lang="en-US" dirty="0"/>
              <a:t>Derived or Not Derived</a:t>
            </a:r>
          </a:p>
          <a:p>
            <a:r>
              <a:rPr lang="en-US" dirty="0"/>
              <a:t>And, there can be combinations, for example a Composite, Multi-Value Attribute.</a:t>
            </a:r>
            <a:br>
              <a:rPr lang="en-US" dirty="0"/>
            </a:br>
            <a:r>
              <a:rPr lang="en-US" dirty="0"/>
              <a:t>Phone number is an example:</a:t>
            </a:r>
          </a:p>
          <a:p>
            <a:pPr lvl="1"/>
            <a:r>
              <a:rPr lang="en-US" dirty="0"/>
              <a:t>A phone number is a composite (+1, 914-555-1212)</a:t>
            </a:r>
          </a:p>
          <a:p>
            <a:pPr lvl="1"/>
            <a:r>
              <a:rPr lang="en-US" dirty="0"/>
              <a:t>A customer may have several: work, home, mobile, … …</a:t>
            </a:r>
          </a:p>
          <a:p>
            <a:r>
              <a:rPr lang="en-US" dirty="0"/>
              <a:t>Examining </a:t>
            </a:r>
            <a:r>
              <a:rPr lang="en-US" i="1" dirty="0" err="1"/>
              <a:t>name_basics</a:t>
            </a:r>
            <a:r>
              <a:rPr lang="en-US" i="1" dirty="0"/>
              <a:t> </a:t>
            </a:r>
            <a:r>
              <a:rPr lang="en-US" dirty="0"/>
              <a:t>from the IMDB dataset is interesting.</a:t>
            </a:r>
          </a:p>
          <a:p>
            <a:pPr lvl="1"/>
            <a:endParaRPr lang="en-US" dirty="0"/>
          </a:p>
          <a:p>
            <a:endParaRPr lang="en-US" dirty="0"/>
          </a:p>
        </p:txBody>
      </p:sp>
      <p:sp>
        <p:nvSpPr>
          <p:cNvPr id="3" name="Title 2">
            <a:extLst>
              <a:ext uri="{FF2B5EF4-FFF2-40B4-BE49-F238E27FC236}">
                <a16:creationId xmlns:a16="http://schemas.microsoft.com/office/drawing/2014/main" id="{C5EEFA66-E010-6B16-C41D-CE25ABCFF594}"/>
              </a:ext>
            </a:extLst>
          </p:cNvPr>
          <p:cNvSpPr>
            <a:spLocks noGrp="1"/>
          </p:cNvSpPr>
          <p:nvPr>
            <p:ph type="title"/>
          </p:nvPr>
        </p:nvSpPr>
        <p:spPr/>
        <p:txBody>
          <a:bodyPr/>
          <a:lstStyle/>
          <a:p>
            <a:r>
              <a:rPr lang="en-US" dirty="0"/>
              <a:t>Entity Attributes</a:t>
            </a:r>
          </a:p>
        </p:txBody>
      </p:sp>
    </p:spTree>
    <p:extLst>
      <p:ext uri="{BB962C8B-B14F-4D97-AF65-F5344CB8AC3E}">
        <p14:creationId xmlns:p14="http://schemas.microsoft.com/office/powerpoint/2010/main" val="1094065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E0F537-1673-838D-80A3-8A804A57EB40}"/>
              </a:ext>
            </a:extLst>
          </p:cNvPr>
          <p:cNvSpPr>
            <a:spLocks noGrp="1"/>
          </p:cNvSpPr>
          <p:nvPr>
            <p:ph idx="1"/>
          </p:nvPr>
        </p:nvSpPr>
        <p:spPr>
          <a:xfrm>
            <a:off x="152400" y="590550"/>
            <a:ext cx="8839200" cy="3886200"/>
          </a:xfrm>
        </p:spPr>
        <p:txBody>
          <a:bodyPr/>
          <a:lstStyle/>
          <a:p>
            <a:r>
              <a:rPr lang="en-US" dirty="0">
                <a:hlinkClick r:id="rId2"/>
              </a:rPr>
              <a:t>IMDB Free Dataset</a:t>
            </a:r>
            <a:r>
              <a:rPr lang="en-US" dirty="0"/>
              <a:t> is a</a:t>
            </a:r>
            <a:br>
              <a:rPr lang="en-US" dirty="0"/>
            </a:br>
            <a:r>
              <a:rPr lang="en-US" dirty="0"/>
              <a:t>set of TSV files:</a:t>
            </a:r>
          </a:p>
          <a:p>
            <a:pPr lvl="1"/>
            <a:r>
              <a:rPr lang="en-US" dirty="0"/>
              <a:t>Title Basics</a:t>
            </a:r>
          </a:p>
          <a:p>
            <a:pPr lvl="1"/>
            <a:r>
              <a:rPr lang="en-US" dirty="0"/>
              <a:t>Title AKAS</a:t>
            </a:r>
          </a:p>
          <a:p>
            <a:pPr lvl="1"/>
            <a:r>
              <a:rPr lang="en-US" dirty="0"/>
              <a:t>Title Crew</a:t>
            </a:r>
          </a:p>
          <a:p>
            <a:pPr lvl="1"/>
            <a:r>
              <a:rPr lang="en-US" dirty="0"/>
              <a:t>Title Episodes</a:t>
            </a:r>
          </a:p>
          <a:p>
            <a:pPr lvl="1"/>
            <a:r>
              <a:rPr lang="en-US" dirty="0"/>
              <a:t>Title Principals</a:t>
            </a:r>
          </a:p>
          <a:p>
            <a:pPr lvl="1"/>
            <a:r>
              <a:rPr lang="en-US" dirty="0"/>
              <a:t>Title Ratings</a:t>
            </a:r>
          </a:p>
          <a:p>
            <a:pPr lvl="1"/>
            <a:r>
              <a:rPr lang="en-US" dirty="0"/>
              <a:t>Name Basics</a:t>
            </a:r>
          </a:p>
          <a:p>
            <a:r>
              <a:rPr lang="en-US" dirty="0"/>
              <a:t>The data needs a lot</a:t>
            </a:r>
            <a:br>
              <a:rPr lang="en-US" dirty="0"/>
            </a:br>
            <a:r>
              <a:rPr lang="en-US" dirty="0"/>
              <a:t>of “clean up.”</a:t>
            </a:r>
          </a:p>
          <a:p>
            <a:pPr lvl="1"/>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09689E0B-0778-79E9-B6BD-56C3E6694117}"/>
              </a:ext>
            </a:extLst>
          </p:cNvPr>
          <p:cNvSpPr>
            <a:spLocks noGrp="1"/>
          </p:cNvSpPr>
          <p:nvPr>
            <p:ph type="title"/>
          </p:nvPr>
        </p:nvSpPr>
        <p:spPr/>
        <p:txBody>
          <a:bodyPr/>
          <a:lstStyle/>
          <a:p>
            <a:r>
              <a:rPr lang="en-US" dirty="0"/>
              <a:t>IMDB Free Data</a:t>
            </a:r>
          </a:p>
        </p:txBody>
      </p:sp>
      <p:pic>
        <p:nvPicPr>
          <p:cNvPr id="4" name="Picture 3">
            <a:extLst>
              <a:ext uri="{FF2B5EF4-FFF2-40B4-BE49-F238E27FC236}">
                <a16:creationId xmlns:a16="http://schemas.microsoft.com/office/drawing/2014/main" id="{F688AA37-AAA0-4C2B-39A0-943E4349C069}"/>
              </a:ext>
            </a:extLst>
          </p:cNvPr>
          <p:cNvPicPr>
            <a:picLocks noChangeAspect="1"/>
          </p:cNvPicPr>
          <p:nvPr/>
        </p:nvPicPr>
        <p:blipFill>
          <a:blip r:embed="rId3"/>
          <a:stretch>
            <a:fillRect/>
          </a:stretch>
        </p:blipFill>
        <p:spPr>
          <a:xfrm>
            <a:off x="3048000" y="514350"/>
            <a:ext cx="5915232" cy="4038600"/>
          </a:xfrm>
          <a:prstGeom prst="rect">
            <a:avLst/>
          </a:prstGeom>
        </p:spPr>
      </p:pic>
      <p:sp>
        <p:nvSpPr>
          <p:cNvPr id="5" name="TextBox 4">
            <a:extLst>
              <a:ext uri="{FF2B5EF4-FFF2-40B4-BE49-F238E27FC236}">
                <a16:creationId xmlns:a16="http://schemas.microsoft.com/office/drawing/2014/main" id="{F0FF0AEF-8DD0-1CAC-653D-9E9E4556B9D4}"/>
              </a:ext>
            </a:extLst>
          </p:cNvPr>
          <p:cNvSpPr txBox="1"/>
          <p:nvPr/>
        </p:nvSpPr>
        <p:spPr>
          <a:xfrm>
            <a:off x="533400" y="4399061"/>
            <a:ext cx="6848221" cy="307777"/>
          </a:xfrm>
          <a:prstGeom prst="rect">
            <a:avLst/>
          </a:prstGeom>
          <a:noFill/>
        </p:spPr>
        <p:txBody>
          <a:bodyPr wrap="none" rtlCol="0">
            <a:spAutoFit/>
          </a:bodyPr>
          <a:lstStyle/>
          <a:p>
            <a:r>
              <a:rPr lang="en-US" sz="1400" dirty="0"/>
              <a:t>See /Users/</a:t>
            </a:r>
            <a:r>
              <a:rPr lang="en-US" sz="1400" dirty="0" err="1"/>
              <a:t>donald.ferguson</a:t>
            </a:r>
            <a:r>
              <a:rPr lang="en-US" sz="1400" dirty="0"/>
              <a:t>/Dropbox/000/000-A-Current-Examples/</a:t>
            </a:r>
            <a:r>
              <a:rPr lang="en-US" sz="1400" dirty="0" err="1"/>
              <a:t>IMDB_GOT_Processing</a:t>
            </a:r>
            <a:endParaRPr lang="en-US" sz="1400" dirty="0"/>
          </a:p>
        </p:txBody>
      </p:sp>
    </p:spTree>
    <p:extLst>
      <p:ext uri="{BB962C8B-B14F-4D97-AF65-F5344CB8AC3E}">
        <p14:creationId xmlns:p14="http://schemas.microsoft.com/office/powerpoint/2010/main" val="4139084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B447DE-11A6-D3C7-C045-FAD2BD30C09E}"/>
              </a:ext>
            </a:extLst>
          </p:cNvPr>
          <p:cNvSpPr>
            <a:spLocks noGrp="1"/>
          </p:cNvSpPr>
          <p:nvPr>
            <p:ph idx="1"/>
          </p:nvPr>
        </p:nvSpPr>
        <p:spPr/>
        <p:txBody>
          <a:bodyPr/>
          <a:lstStyle/>
          <a:p>
            <a:r>
              <a:rPr lang="en-US" sz="1800" dirty="0"/>
              <a:t>Consider </a:t>
            </a:r>
            <a:r>
              <a:rPr lang="en-US" sz="1800" dirty="0" err="1"/>
              <a:t>name_basics</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There</a:t>
            </a:r>
          </a:p>
          <a:p>
            <a:pPr lvl="1"/>
            <a:r>
              <a:rPr lang="en-US" sz="1600" dirty="0"/>
              <a:t>Is one composite attribute, </a:t>
            </a:r>
            <a:r>
              <a:rPr lang="en-US" sz="1600" dirty="0" err="1"/>
              <a:t>primaryName</a:t>
            </a:r>
            <a:r>
              <a:rPr lang="en-US" sz="1600" dirty="0"/>
              <a:t>.</a:t>
            </a:r>
          </a:p>
          <a:p>
            <a:pPr lvl="1"/>
            <a:r>
              <a:rPr lang="en-US" sz="1600" dirty="0"/>
              <a:t>Are two multivalued attributes: </a:t>
            </a:r>
            <a:r>
              <a:rPr lang="en-US" sz="1600" dirty="0" err="1"/>
              <a:t>primaryProfession</a:t>
            </a:r>
            <a:r>
              <a:rPr lang="en-US" sz="1600" dirty="0"/>
              <a:t>, </a:t>
            </a:r>
            <a:r>
              <a:rPr lang="en-US" sz="1600" dirty="0" err="1"/>
              <a:t>knownForTitles</a:t>
            </a:r>
            <a:endParaRPr lang="en-US" sz="1600" dirty="0"/>
          </a:p>
          <a:p>
            <a:pPr lvl="1"/>
            <a:r>
              <a:rPr lang="en-US" sz="1600" dirty="0" err="1"/>
              <a:t>knownForTitles</a:t>
            </a:r>
            <a:r>
              <a:rPr lang="en-US" sz="1600" dirty="0"/>
              <a:t> is also tricky, which we will see.</a:t>
            </a:r>
          </a:p>
          <a:p>
            <a:pPr lvl="1"/>
            <a:r>
              <a:rPr lang="en-US" sz="1600" dirty="0"/>
              <a:t>Names are also a little tricky</a:t>
            </a:r>
          </a:p>
        </p:txBody>
      </p:sp>
      <p:sp>
        <p:nvSpPr>
          <p:cNvPr id="3" name="Title 2">
            <a:extLst>
              <a:ext uri="{FF2B5EF4-FFF2-40B4-BE49-F238E27FC236}">
                <a16:creationId xmlns:a16="http://schemas.microsoft.com/office/drawing/2014/main" id="{7A8B8F87-A9A7-DD5D-67DB-F3FCF21C4705}"/>
              </a:ext>
            </a:extLst>
          </p:cNvPr>
          <p:cNvSpPr>
            <a:spLocks noGrp="1"/>
          </p:cNvSpPr>
          <p:nvPr>
            <p:ph type="title"/>
          </p:nvPr>
        </p:nvSpPr>
        <p:spPr/>
        <p:txBody>
          <a:bodyPr/>
          <a:lstStyle/>
          <a:p>
            <a:r>
              <a:rPr lang="en-US" dirty="0"/>
              <a:t>Example from IMDB</a:t>
            </a:r>
          </a:p>
        </p:txBody>
      </p:sp>
      <p:pic>
        <p:nvPicPr>
          <p:cNvPr id="4" name="Picture 3">
            <a:extLst>
              <a:ext uri="{FF2B5EF4-FFF2-40B4-BE49-F238E27FC236}">
                <a16:creationId xmlns:a16="http://schemas.microsoft.com/office/drawing/2014/main" id="{EFCC2117-90F3-E2B9-E7C2-1F141D1369FE}"/>
              </a:ext>
            </a:extLst>
          </p:cNvPr>
          <p:cNvPicPr>
            <a:picLocks noChangeAspect="1"/>
          </p:cNvPicPr>
          <p:nvPr/>
        </p:nvPicPr>
        <p:blipFill>
          <a:blip r:embed="rId2"/>
          <a:stretch>
            <a:fillRect/>
          </a:stretch>
        </p:blipFill>
        <p:spPr>
          <a:xfrm>
            <a:off x="184052" y="1047750"/>
            <a:ext cx="8503764" cy="1905000"/>
          </a:xfrm>
          <a:prstGeom prst="rect">
            <a:avLst/>
          </a:prstGeom>
        </p:spPr>
      </p:pic>
      <p:sp>
        <p:nvSpPr>
          <p:cNvPr id="6" name="Rounded Rectangle 5">
            <a:extLst>
              <a:ext uri="{FF2B5EF4-FFF2-40B4-BE49-F238E27FC236}">
                <a16:creationId xmlns:a16="http://schemas.microsoft.com/office/drawing/2014/main" id="{9BF72019-995A-9807-0CE3-1FCBBEC43455}"/>
              </a:ext>
            </a:extLst>
          </p:cNvPr>
          <p:cNvSpPr/>
          <p:nvPr/>
        </p:nvSpPr>
        <p:spPr>
          <a:xfrm>
            <a:off x="4876800" y="209550"/>
            <a:ext cx="3352800" cy="685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notebook</a:t>
            </a:r>
          </a:p>
        </p:txBody>
      </p:sp>
    </p:spTree>
    <p:extLst>
      <p:ext uri="{BB962C8B-B14F-4D97-AF65-F5344CB8AC3E}">
        <p14:creationId xmlns:p14="http://schemas.microsoft.com/office/powerpoint/2010/main" val="3991743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4CB42-FC77-CFF8-B7B6-31CBA4FC5C8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016ACB8-57A5-3B81-ED8A-8C6D4F5FA85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C38EC5A9-D445-60B7-AB4C-C2E5759483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88E373CC-1783-110D-C458-7E8AAC3CE04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D8C72481-97F7-0A6E-69F7-B362CFE2EEB0}"/>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Aggregation</a:t>
            </a:r>
          </a:p>
        </p:txBody>
      </p:sp>
      <p:sp>
        <p:nvSpPr>
          <p:cNvPr id="4" name="TextBox 9">
            <a:extLst>
              <a:ext uri="{FF2B5EF4-FFF2-40B4-BE49-F238E27FC236}">
                <a16:creationId xmlns:a16="http://schemas.microsoft.com/office/drawing/2014/main" id="{5D90F59B-FBD9-A925-2065-C5EE5D2C072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5: ER(4), Relational(4), SQL(4)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98245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142050F-CDBB-9414-0949-DD2C09F0E6CA}"/>
              </a:ext>
            </a:extLst>
          </p:cNvPr>
          <p:cNvSpPr txBox="1"/>
          <p:nvPr/>
        </p:nvSpPr>
        <p:spPr>
          <a:xfrm>
            <a:off x="6096000" y="2184657"/>
            <a:ext cx="2855397"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simplest way to handle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 relational is an associative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entity.</a:t>
            </a:r>
          </a:p>
        </p:txBody>
      </p:sp>
      <p:sp>
        <p:nvSpPr>
          <p:cNvPr id="5" name="TextBox 4">
            <a:extLst>
              <a:ext uri="{FF2B5EF4-FFF2-40B4-BE49-F238E27FC236}">
                <a16:creationId xmlns:a16="http://schemas.microsoft.com/office/drawing/2014/main" id="{EE1D6E5E-C5D9-9723-3D69-DFC025DC2F20}"/>
              </a:ext>
            </a:extLst>
          </p:cNvPr>
          <p:cNvSpPr txBox="1"/>
          <p:nvPr/>
        </p:nvSpPr>
        <p:spPr>
          <a:xfrm>
            <a:off x="228600" y="4313633"/>
            <a:ext cx="7534867" cy="646331"/>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thoughts here: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www.geeksforgeeks.org</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/aggregate-data-model-in-</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nosql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p:txBody>
      </p:sp>
    </p:spTree>
    <p:extLst>
      <p:ext uri="{BB962C8B-B14F-4D97-AF65-F5344CB8AC3E}">
        <p14:creationId xmlns:p14="http://schemas.microsoft.com/office/powerpoint/2010/main" val="779476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619CB-9F17-D704-8CEB-6152218100B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6C9B006-25B7-68C0-AB94-5E3D943E9ED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0217E77-759A-99B4-A9CE-48E9E0A1D8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39C9B2DB-F156-9528-7C03-44ED8FD9645A}"/>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E85BAFFC-D5A3-F860-D81B-694ACB766E39}"/>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Let’s Examine and Do Some Examples</a:t>
            </a:r>
          </a:p>
          <a:p>
            <a:pPr marL="0" marR="0" lvl="0" indent="0" algn="ctr" defTabSz="457200" rtl="0" eaLnBrk="1" fontAlgn="base" latinLnBrk="0" hangingPunct="1">
              <a:lnSpc>
                <a:spcPct val="100000"/>
              </a:lnSpc>
              <a:spcBef>
                <a:spcPct val="0"/>
              </a:spcBef>
              <a:spcAft>
                <a:spcPct val="0"/>
              </a:spcAft>
              <a:buClrTx/>
              <a:buSzTx/>
              <a:buFontTx/>
              <a:buNone/>
              <a:tabLst/>
              <a:defRPr/>
            </a:pPr>
            <a:endParaRPr lang="en-US" sz="3600" dirty="0">
              <a:solidFill>
                <a:prstClr val="black"/>
              </a:solidFill>
              <a:latin typeface="Calibri"/>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Students, Faculty, Person</a:t>
            </a:r>
          </a:p>
        </p:txBody>
      </p:sp>
      <p:sp>
        <p:nvSpPr>
          <p:cNvPr id="4" name="TextBox 9">
            <a:extLst>
              <a:ext uri="{FF2B5EF4-FFF2-40B4-BE49-F238E27FC236}">
                <a16:creationId xmlns:a16="http://schemas.microsoft.com/office/drawing/2014/main" id="{D4A7FBD7-E2E0-0B85-8723-5FD639AE1B7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5: ER(4), Relational(4), SQL(4)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82386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5: ER(4), Relational(4), SQL(4)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F97B6-3357-8E90-473F-30977F19978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7EEFC01-B0DE-169D-B8B3-ABCE1F51ED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26BD595-F1AB-CC29-DCAC-AB556D3BCF9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5172FEA-FFAB-3FA5-A90E-6156726245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743D9CA-8F1C-8134-9621-9CCCB812CB0C}"/>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Relational Model</a:t>
            </a:r>
          </a:p>
        </p:txBody>
      </p:sp>
      <p:sp>
        <p:nvSpPr>
          <p:cNvPr id="9" name="TextBox 9">
            <a:extLst>
              <a:ext uri="{FF2B5EF4-FFF2-40B4-BE49-F238E27FC236}">
                <a16:creationId xmlns:a16="http://schemas.microsoft.com/office/drawing/2014/main" id="{4B2C7294-971A-6FB5-47D9-0B5378AC8DB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5: ER(4), Relational(4), SQL(4)			© Donald F. Ferguson, 2024</a:t>
            </a:r>
            <a:endParaRPr lang="en-US" altLang="en-US" sz="800" i="1" dirty="0">
              <a:solidFill>
                <a:schemeClr val="bg1"/>
              </a:solidFill>
            </a:endParaRPr>
          </a:p>
        </p:txBody>
      </p:sp>
    </p:spTree>
    <p:extLst>
      <p:ext uri="{BB962C8B-B14F-4D97-AF65-F5344CB8AC3E}">
        <p14:creationId xmlns:p14="http://schemas.microsoft.com/office/powerpoint/2010/main" val="3146950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solidFill>
                  <a:srgbClr val="FF0000"/>
                </a:solidFill>
              </a:rPr>
              <a:t>τ</a:t>
            </a:r>
            <a:r>
              <a:rPr lang="en-US" sz="1800" dirty="0">
                <a:solidFill>
                  <a:srgbClr val="FF0000"/>
                </a:solidFill>
              </a:rPr>
              <a:t> 	order by</a:t>
            </a:r>
            <a:endParaRPr lang="el-GR" sz="1800" dirty="0">
              <a:solidFill>
                <a:srgbClr val="FF0000"/>
              </a:solidFill>
            </a:endParaRPr>
          </a:p>
          <a:p>
            <a:r>
              <a:rPr lang="el-GR" sz="1800" dirty="0">
                <a:solidFill>
                  <a:srgbClr val="FF0000"/>
                </a:solidFill>
              </a:rPr>
              <a:t>γ</a:t>
            </a:r>
            <a:r>
              <a:rPr lang="en-US" sz="1800" dirty="0">
                <a:solidFill>
                  <a:srgbClr val="FF0000"/>
                </a:solidFill>
              </a:rPr>
              <a:t> 	group by </a:t>
            </a:r>
            <a:endParaRPr lang="el-GR" sz="1800" dirty="0">
              <a:solidFill>
                <a:srgbClr val="FF0000"/>
              </a:solidFill>
            </a:endParaRPr>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solidFill>
                  <a:srgbClr val="FF0000"/>
                </a:solidFill>
              </a:rPr>
              <a:t>⨝</a:t>
            </a:r>
            <a:r>
              <a:rPr lang="en-US" sz="1800" dirty="0">
                <a:solidFill>
                  <a:srgbClr val="FF0000"/>
                </a:solidFill>
              </a:rPr>
              <a:t>	natural join, theta-join</a:t>
            </a:r>
            <a:endParaRPr lang="el-GR" sz="1800" dirty="0">
              <a:solidFill>
                <a:srgbClr val="FF0000"/>
              </a:solidFill>
            </a:endParaRPr>
          </a:p>
          <a:p>
            <a:r>
              <a:rPr lang="el-GR" sz="1800" dirty="0">
                <a:solidFill>
                  <a:srgbClr val="FF0000"/>
                </a:solidFill>
              </a:rPr>
              <a:t>⟕</a:t>
            </a:r>
            <a:r>
              <a:rPr lang="en-US" sz="1800" dirty="0"/>
              <a:t>	</a:t>
            </a:r>
            <a:r>
              <a:rPr lang="en-US" sz="1800" dirty="0">
                <a:solidFill>
                  <a:srgbClr val="FF0000"/>
                </a:solidFill>
              </a:rPr>
              <a:t>left outer join</a:t>
            </a:r>
            <a:endParaRPr lang="el-GR" sz="1800" dirty="0">
              <a:solidFill>
                <a:srgbClr val="FF0000"/>
              </a:solidFill>
            </a:endParaRPr>
          </a:p>
          <a:p>
            <a:r>
              <a:rPr lang="el-GR" sz="1800" dirty="0">
                <a:solidFill>
                  <a:srgbClr val="FF0000"/>
                </a:solidFill>
              </a:rPr>
              <a:t>⟖</a:t>
            </a:r>
            <a:r>
              <a:rPr lang="en-US" sz="1800" dirty="0">
                <a:solidFill>
                  <a:srgbClr val="FF0000"/>
                </a:solidFill>
              </a:rPr>
              <a:t>	right outer join</a:t>
            </a:r>
            <a:endParaRPr lang="el-GR" sz="1800" dirty="0">
              <a:solidFill>
                <a:srgbClr val="FF0000"/>
              </a:solidFill>
            </a:endParaRPr>
          </a:p>
          <a:p>
            <a:r>
              <a:rPr lang="el-GR" sz="1800" dirty="0">
                <a:solidFill>
                  <a:srgbClr val="FF0000"/>
                </a:solidFill>
              </a:rPr>
              <a:t>⟗</a:t>
            </a:r>
            <a:r>
              <a:rPr lang="en-US" sz="1800" dirty="0">
                <a:solidFill>
                  <a:srgbClr val="FF0000"/>
                </a:solidFill>
              </a:rPr>
              <a:t>	full outer join</a:t>
            </a:r>
            <a:endParaRPr lang="el-GR" sz="1800" dirty="0">
              <a:solidFill>
                <a:srgbClr val="FF0000"/>
              </a:solidFill>
            </a:endParaRPr>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part of the core algebra.</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43248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0CF939-03DF-F4A2-0B5B-A12AA91E7A22}"/>
              </a:ext>
            </a:extLst>
          </p:cNvPr>
          <p:cNvSpPr>
            <a:spLocks noGrp="1"/>
          </p:cNvSpPr>
          <p:nvPr>
            <p:ph idx="1"/>
          </p:nvPr>
        </p:nvSpPr>
        <p:spPr/>
        <p:txBody>
          <a:bodyPr/>
          <a:lstStyle/>
          <a:p>
            <a:r>
              <a:rPr lang="en-US" sz="1600" dirty="0"/>
              <a:t>Some terms:</a:t>
            </a:r>
          </a:p>
          <a:p>
            <a:pPr lvl="1"/>
            <a:r>
              <a:rPr lang="en-US" sz="1400" dirty="0"/>
              <a:t>Natural Join</a:t>
            </a:r>
          </a:p>
          <a:p>
            <a:pPr lvl="2"/>
            <a:r>
              <a:rPr lang="en-US" sz="1200" dirty="0"/>
              <a:t>Equality of A and B columns</a:t>
            </a:r>
          </a:p>
          <a:p>
            <a:pPr lvl="2"/>
            <a:r>
              <a:rPr lang="en-US" sz="1200" dirty="0"/>
              <a:t>With the same name.</a:t>
            </a:r>
          </a:p>
          <a:p>
            <a:pPr lvl="1"/>
            <a:r>
              <a:rPr lang="en-US" sz="1400" dirty="0"/>
              <a:t>Equijoin</a:t>
            </a:r>
          </a:p>
          <a:p>
            <a:pPr lvl="2"/>
            <a:r>
              <a:rPr lang="en-US" sz="1200" dirty="0"/>
              <a:t>Explicitly specify columns that</a:t>
            </a:r>
            <a:br>
              <a:rPr lang="en-US" sz="1200" dirty="0"/>
            </a:br>
            <a:r>
              <a:rPr lang="en-US" sz="1200" dirty="0"/>
              <a:t>must have the same value.</a:t>
            </a:r>
          </a:p>
          <a:p>
            <a:pPr lvl="2"/>
            <a:r>
              <a:rPr lang="en-US" sz="1200" dirty="0" err="1"/>
              <a:t>A.x</a:t>
            </a:r>
            <a:r>
              <a:rPr lang="en-US" sz="1200" dirty="0"/>
              <a:t>=</a:t>
            </a:r>
            <a:r>
              <a:rPr lang="en-US" sz="1200" dirty="0" err="1"/>
              <a:t>B.z</a:t>
            </a:r>
            <a:r>
              <a:rPr lang="en-US" sz="1200" dirty="0"/>
              <a:t> AND </a:t>
            </a:r>
            <a:r>
              <a:rPr lang="en-US" sz="1200" dirty="0" err="1"/>
              <a:t>A.q</a:t>
            </a:r>
            <a:r>
              <a:rPr lang="en-US" sz="1200" dirty="0"/>
              <a:t>=</a:t>
            </a:r>
            <a:r>
              <a:rPr lang="en-US" sz="1200" dirty="0" err="1"/>
              <a:t>B.w</a:t>
            </a:r>
            <a:endParaRPr lang="en-US" sz="1200" dirty="0"/>
          </a:p>
          <a:p>
            <a:pPr lvl="1"/>
            <a:r>
              <a:rPr lang="en-US" sz="1400" dirty="0"/>
              <a:t>Theta Join: Arbitrary predicate.</a:t>
            </a:r>
          </a:p>
          <a:p>
            <a:r>
              <a:rPr lang="en-US" sz="1600" dirty="0"/>
              <a:t>Inner Join</a:t>
            </a:r>
          </a:p>
          <a:p>
            <a:pPr lvl="1"/>
            <a:r>
              <a:rPr lang="en-US" sz="1400" dirty="0"/>
              <a:t>JOIN “matches” rows in A and B.</a:t>
            </a:r>
          </a:p>
          <a:p>
            <a:pPr lvl="1"/>
            <a:r>
              <a:rPr lang="en-US" sz="1400" dirty="0"/>
              <a:t>Result contains ONLY the matched pairs.</a:t>
            </a:r>
          </a:p>
          <a:p>
            <a:r>
              <a:rPr lang="en-US" sz="1600" dirty="0"/>
              <a:t>What I want is:</a:t>
            </a:r>
          </a:p>
          <a:p>
            <a:pPr lvl="1"/>
            <a:r>
              <a:rPr lang="en-US" sz="1400" dirty="0"/>
              <a:t>All the rows that matched.</a:t>
            </a:r>
          </a:p>
          <a:p>
            <a:pPr lvl="1"/>
            <a:r>
              <a:rPr lang="en-US" sz="1400" dirty="0"/>
              <a:t>And the rows from A that did not match?</a:t>
            </a:r>
          </a:p>
          <a:p>
            <a:pPr lvl="1"/>
            <a:r>
              <a:rPr lang="en-US" sz="1400" dirty="0"/>
              <a:t>OUTER JOIN (⟖, </a:t>
            </a:r>
            <a:r>
              <a:rPr lang="el-GR" sz="1400" dirty="0"/>
              <a:t>⟕</a:t>
            </a:r>
            <a:r>
              <a:rPr lang="en-US" sz="1400" dirty="0"/>
              <a:t>)</a:t>
            </a:r>
          </a:p>
        </p:txBody>
      </p:sp>
      <p:sp>
        <p:nvSpPr>
          <p:cNvPr id="3" name="Title 2">
            <a:extLst>
              <a:ext uri="{FF2B5EF4-FFF2-40B4-BE49-F238E27FC236}">
                <a16:creationId xmlns:a16="http://schemas.microsoft.com/office/drawing/2014/main" id="{1244AD3D-D60A-803B-96D9-032E25B8B586}"/>
              </a:ext>
            </a:extLst>
          </p:cNvPr>
          <p:cNvSpPr>
            <a:spLocks noGrp="1"/>
          </p:cNvSpPr>
          <p:nvPr>
            <p:ph type="title"/>
          </p:nvPr>
        </p:nvSpPr>
        <p:spPr/>
        <p:txBody>
          <a:bodyPr/>
          <a:lstStyle/>
          <a:p>
            <a:r>
              <a:rPr lang="en-US" dirty="0"/>
              <a:t>Thinking about JOINs</a:t>
            </a:r>
          </a:p>
        </p:txBody>
      </p:sp>
      <p:pic>
        <p:nvPicPr>
          <p:cNvPr id="4" name="Picture 3">
            <a:extLst>
              <a:ext uri="{FF2B5EF4-FFF2-40B4-BE49-F238E27FC236}">
                <a16:creationId xmlns:a16="http://schemas.microsoft.com/office/drawing/2014/main" id="{D9771EBF-A5C4-8ACA-B02B-CDCF466213C7}"/>
              </a:ext>
            </a:extLst>
          </p:cNvPr>
          <p:cNvPicPr>
            <a:picLocks noChangeAspect="1"/>
          </p:cNvPicPr>
          <p:nvPr/>
        </p:nvPicPr>
        <p:blipFill>
          <a:blip r:embed="rId2"/>
          <a:stretch>
            <a:fillRect/>
          </a:stretch>
        </p:blipFill>
        <p:spPr>
          <a:xfrm>
            <a:off x="4343400" y="666750"/>
            <a:ext cx="4598390" cy="3197064"/>
          </a:xfrm>
          <a:prstGeom prst="rect">
            <a:avLst/>
          </a:prstGeom>
        </p:spPr>
      </p:pic>
    </p:spTree>
    <p:extLst>
      <p:ext uri="{BB962C8B-B14F-4D97-AF65-F5344CB8AC3E}">
        <p14:creationId xmlns:p14="http://schemas.microsoft.com/office/powerpoint/2010/main" val="3301901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solidFill>
                  <a:srgbClr val="FF0000"/>
                </a:solidFill>
              </a:rPr>
              <a:t>τ</a:t>
            </a:r>
            <a:r>
              <a:rPr lang="en-US" sz="1800" dirty="0">
                <a:solidFill>
                  <a:srgbClr val="FF0000"/>
                </a:solidFill>
              </a:rPr>
              <a:t> 	order by</a:t>
            </a:r>
            <a:endParaRPr lang="el-GR" sz="1800" dirty="0">
              <a:solidFill>
                <a:srgbClr val="FF0000"/>
              </a:solidFill>
            </a:endParaRPr>
          </a:p>
          <a:p>
            <a:r>
              <a:rPr lang="el-GR" sz="1800" dirty="0">
                <a:solidFill>
                  <a:srgbClr val="FF0000"/>
                </a:solidFill>
              </a:rPr>
              <a:t>γ</a:t>
            </a:r>
            <a:r>
              <a:rPr lang="en-US" sz="1800" dirty="0">
                <a:solidFill>
                  <a:srgbClr val="FF0000"/>
                </a:solidFill>
              </a:rPr>
              <a:t> 	group by </a:t>
            </a:r>
            <a:endParaRPr lang="el-GR" sz="1800" dirty="0">
              <a:solidFill>
                <a:srgbClr val="FF0000"/>
              </a:solidFill>
            </a:endParaRPr>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solidFill>
                  <a:srgbClr val="FF0000"/>
                </a:solidFill>
              </a:rPr>
              <a:t>⨝</a:t>
            </a:r>
            <a:r>
              <a:rPr lang="en-US" sz="1800" dirty="0">
                <a:solidFill>
                  <a:srgbClr val="FF0000"/>
                </a:solidFill>
              </a:rPr>
              <a:t>	natural join, theta-join</a:t>
            </a:r>
            <a:endParaRPr lang="el-GR" sz="1800" dirty="0">
              <a:solidFill>
                <a:srgbClr val="FF0000"/>
              </a:solidFill>
            </a:endParaRPr>
          </a:p>
          <a:p>
            <a:r>
              <a:rPr lang="el-GR" sz="1800" dirty="0">
                <a:solidFill>
                  <a:srgbClr val="FF0000"/>
                </a:solidFill>
              </a:rPr>
              <a:t>⟕</a:t>
            </a:r>
            <a:r>
              <a:rPr lang="en-US" sz="1800" dirty="0"/>
              <a:t>	</a:t>
            </a:r>
            <a:r>
              <a:rPr lang="en-US" sz="1800" dirty="0">
                <a:solidFill>
                  <a:srgbClr val="FF0000"/>
                </a:solidFill>
              </a:rPr>
              <a:t>left outer join</a:t>
            </a:r>
            <a:endParaRPr lang="el-GR" sz="1800" dirty="0">
              <a:solidFill>
                <a:srgbClr val="FF0000"/>
              </a:solidFill>
            </a:endParaRPr>
          </a:p>
          <a:p>
            <a:r>
              <a:rPr lang="el-GR" sz="1800" dirty="0">
                <a:solidFill>
                  <a:srgbClr val="FF0000"/>
                </a:solidFill>
              </a:rPr>
              <a:t>⟖</a:t>
            </a:r>
            <a:r>
              <a:rPr lang="en-US" sz="1800" dirty="0">
                <a:solidFill>
                  <a:srgbClr val="FF0000"/>
                </a:solidFill>
              </a:rPr>
              <a:t>	right outer join</a:t>
            </a:r>
            <a:endParaRPr lang="el-GR" sz="1800" dirty="0">
              <a:solidFill>
                <a:srgbClr val="FF0000"/>
              </a:solidFill>
            </a:endParaRPr>
          </a:p>
          <a:p>
            <a:r>
              <a:rPr lang="el-GR" sz="1800" dirty="0">
                <a:solidFill>
                  <a:srgbClr val="FF0000"/>
                </a:solidFill>
              </a:rPr>
              <a:t>⟗</a:t>
            </a:r>
            <a:r>
              <a:rPr lang="en-US" sz="1800" dirty="0">
                <a:solidFill>
                  <a:srgbClr val="FF0000"/>
                </a:solidFill>
              </a:rPr>
              <a:t>	full outer join</a:t>
            </a:r>
            <a:endParaRPr lang="el-GR" sz="1800" dirty="0">
              <a:solidFill>
                <a:srgbClr val="FF0000"/>
              </a:solidFill>
            </a:endParaRPr>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lang="en-US" sz="1200" dirty="0">
                <a:solidFill>
                  <a:srgbClr val="FF0000"/>
                </a:solidFill>
              </a:rPr>
              <a:t>part of the core algebra.</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04607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33145C-FA18-6596-5712-D58C8438E5A2}"/>
              </a:ext>
            </a:extLst>
          </p:cNvPr>
          <p:cNvSpPr>
            <a:spLocks noGrp="1"/>
          </p:cNvSpPr>
          <p:nvPr>
            <p:ph idx="1"/>
          </p:nvPr>
        </p:nvSpPr>
        <p:spPr/>
        <p:txBody>
          <a:bodyPr/>
          <a:lstStyle/>
          <a:p>
            <a:r>
              <a:rPr lang="en-US" dirty="0"/>
              <a:t>“</a:t>
            </a:r>
            <a:r>
              <a:rPr lang="en-US" b="0" i="0" dirty="0">
                <a:solidFill>
                  <a:srgbClr val="292929"/>
                </a:solidFill>
                <a:effectLst/>
                <a:latin typeface="source-serif-pro"/>
              </a:rPr>
              <a:t>An anti-join is when you would like to keep all of the records in the original table except those records that match the other table.”</a:t>
            </a:r>
          </a:p>
          <a:p>
            <a:pPr marL="0" indent="0">
              <a:buNone/>
            </a:pPr>
            <a:r>
              <a:rPr lang="en-US" b="0" i="0" dirty="0">
                <a:solidFill>
                  <a:srgbClr val="292929"/>
                </a:solidFill>
                <a:effectLst/>
                <a:latin typeface="source-serif-pro"/>
              </a:rPr>
              <a:t> </a:t>
            </a:r>
            <a:endParaRPr lang="en-US" dirty="0"/>
          </a:p>
        </p:txBody>
      </p:sp>
      <p:sp>
        <p:nvSpPr>
          <p:cNvPr id="3" name="Title 2">
            <a:extLst>
              <a:ext uri="{FF2B5EF4-FFF2-40B4-BE49-F238E27FC236}">
                <a16:creationId xmlns:a16="http://schemas.microsoft.com/office/drawing/2014/main" id="{A6B9D8A3-F2AF-DB5E-F36C-9D7386C5DE1C}"/>
              </a:ext>
            </a:extLst>
          </p:cNvPr>
          <p:cNvSpPr>
            <a:spLocks noGrp="1"/>
          </p:cNvSpPr>
          <p:nvPr>
            <p:ph type="title"/>
          </p:nvPr>
        </p:nvSpPr>
        <p:spPr/>
        <p:txBody>
          <a:bodyPr/>
          <a:lstStyle/>
          <a:p>
            <a:r>
              <a:rPr lang="en-US" dirty="0"/>
              <a:t>Anti – Join</a:t>
            </a:r>
          </a:p>
        </p:txBody>
      </p:sp>
      <p:sp>
        <p:nvSpPr>
          <p:cNvPr id="5" name="TextBox 4">
            <a:extLst>
              <a:ext uri="{FF2B5EF4-FFF2-40B4-BE49-F238E27FC236}">
                <a16:creationId xmlns:a16="http://schemas.microsoft.com/office/drawing/2014/main" id="{90072CE5-5D50-08AD-C8BD-C675F6C5BCFC}"/>
              </a:ext>
            </a:extLst>
          </p:cNvPr>
          <p:cNvSpPr txBox="1"/>
          <p:nvPr/>
        </p:nvSpPr>
        <p:spPr>
          <a:xfrm>
            <a:off x="4578096" y="1510211"/>
            <a:ext cx="4114800" cy="369332"/>
          </a:xfrm>
          <a:prstGeom prst="rect">
            <a:avLst/>
          </a:prstGeom>
          <a:noFill/>
        </p:spPr>
        <p:txBody>
          <a:bodyPr wrap="square">
            <a:spAutoFit/>
          </a:bodyPr>
          <a:lstStyle/>
          <a:p>
            <a:r>
              <a:rPr lang="en-US" dirty="0" err="1"/>
              <a:t>σ</a:t>
            </a:r>
            <a:r>
              <a:rPr lang="en-US" dirty="0"/>
              <a:t> </a:t>
            </a:r>
            <a:r>
              <a:rPr lang="en-US" dirty="0" err="1"/>
              <a:t>i_id</a:t>
            </a:r>
            <a:r>
              <a:rPr lang="en-US" dirty="0"/>
              <a:t>=null (instructor ⟕ ID=</a:t>
            </a:r>
            <a:r>
              <a:rPr lang="en-US" dirty="0" err="1"/>
              <a:t>i_id</a:t>
            </a:r>
            <a:r>
              <a:rPr lang="en-US" dirty="0"/>
              <a:t> advisor)</a:t>
            </a:r>
          </a:p>
        </p:txBody>
      </p:sp>
      <p:pic>
        <p:nvPicPr>
          <p:cNvPr id="8" name="Picture 7">
            <a:extLst>
              <a:ext uri="{FF2B5EF4-FFF2-40B4-BE49-F238E27FC236}">
                <a16:creationId xmlns:a16="http://schemas.microsoft.com/office/drawing/2014/main" id="{34B68B74-7B0D-DD76-AD07-1DB17E57DD0E}"/>
              </a:ext>
            </a:extLst>
          </p:cNvPr>
          <p:cNvPicPr>
            <a:picLocks noChangeAspect="1"/>
          </p:cNvPicPr>
          <p:nvPr/>
        </p:nvPicPr>
        <p:blipFill>
          <a:blip r:embed="rId2"/>
          <a:stretch>
            <a:fillRect/>
          </a:stretch>
        </p:blipFill>
        <p:spPr>
          <a:xfrm>
            <a:off x="4572000" y="2020513"/>
            <a:ext cx="4569281" cy="1752600"/>
          </a:xfrm>
          <a:prstGeom prst="rect">
            <a:avLst/>
          </a:prstGeom>
        </p:spPr>
      </p:pic>
      <p:sp>
        <p:nvSpPr>
          <p:cNvPr id="10" name="TextBox 9">
            <a:extLst>
              <a:ext uri="{FF2B5EF4-FFF2-40B4-BE49-F238E27FC236}">
                <a16:creationId xmlns:a16="http://schemas.microsoft.com/office/drawing/2014/main" id="{7C142082-7AC9-DEC5-D314-486ECB04983D}"/>
              </a:ext>
            </a:extLst>
          </p:cNvPr>
          <p:cNvSpPr txBox="1"/>
          <p:nvPr/>
        </p:nvSpPr>
        <p:spPr>
          <a:xfrm>
            <a:off x="172570" y="1510211"/>
            <a:ext cx="3383280" cy="369332"/>
          </a:xfrm>
          <a:prstGeom prst="rect">
            <a:avLst/>
          </a:prstGeom>
          <a:noFill/>
        </p:spPr>
        <p:txBody>
          <a:bodyPr wrap="square">
            <a:spAutoFit/>
          </a:bodyPr>
          <a:lstStyle/>
          <a:p>
            <a:r>
              <a:rPr lang="en-US" dirty="0"/>
              <a:t>instructor ▷ ID=</a:t>
            </a:r>
            <a:r>
              <a:rPr lang="en-US" dirty="0" err="1"/>
              <a:t>i_id</a:t>
            </a:r>
            <a:r>
              <a:rPr lang="en-US" dirty="0"/>
              <a:t> advisor</a:t>
            </a:r>
          </a:p>
        </p:txBody>
      </p:sp>
      <p:pic>
        <p:nvPicPr>
          <p:cNvPr id="11" name="Picture 10">
            <a:extLst>
              <a:ext uri="{FF2B5EF4-FFF2-40B4-BE49-F238E27FC236}">
                <a16:creationId xmlns:a16="http://schemas.microsoft.com/office/drawing/2014/main" id="{58C06CE1-AB47-FB87-19F4-0B8EEFBF1716}"/>
              </a:ext>
            </a:extLst>
          </p:cNvPr>
          <p:cNvPicPr>
            <a:picLocks noChangeAspect="1"/>
          </p:cNvPicPr>
          <p:nvPr/>
        </p:nvPicPr>
        <p:blipFill>
          <a:blip r:embed="rId3"/>
          <a:stretch>
            <a:fillRect/>
          </a:stretch>
        </p:blipFill>
        <p:spPr>
          <a:xfrm>
            <a:off x="172570" y="2020513"/>
            <a:ext cx="3494587" cy="1935810"/>
          </a:xfrm>
          <a:prstGeom prst="rect">
            <a:avLst/>
          </a:prstGeom>
        </p:spPr>
      </p:pic>
    </p:spTree>
    <p:extLst>
      <p:ext uri="{BB962C8B-B14F-4D97-AF65-F5344CB8AC3E}">
        <p14:creationId xmlns:p14="http://schemas.microsoft.com/office/powerpoint/2010/main" val="2682426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4EA8A-A940-C1D1-5581-F3F99124E88B}"/>
              </a:ext>
            </a:extLst>
          </p:cNvPr>
          <p:cNvSpPr>
            <a:spLocks noGrp="1"/>
          </p:cNvSpPr>
          <p:nvPr>
            <p:ph type="title"/>
          </p:nvPr>
        </p:nvSpPr>
        <p:spPr/>
        <p:txBody>
          <a:bodyPr/>
          <a:lstStyle/>
          <a:p>
            <a:r>
              <a:rPr lang="en-US" dirty="0"/>
              <a:t>Group By, Order By</a:t>
            </a:r>
          </a:p>
        </p:txBody>
      </p:sp>
      <p:sp>
        <p:nvSpPr>
          <p:cNvPr id="5" name="TextBox 4">
            <a:extLst>
              <a:ext uri="{FF2B5EF4-FFF2-40B4-BE49-F238E27FC236}">
                <a16:creationId xmlns:a16="http://schemas.microsoft.com/office/drawing/2014/main" id="{9AAAA177-7003-D169-3FA8-9A3451B45AE7}"/>
              </a:ext>
            </a:extLst>
          </p:cNvPr>
          <p:cNvSpPr txBox="1"/>
          <p:nvPr/>
        </p:nvSpPr>
        <p:spPr>
          <a:xfrm>
            <a:off x="127444" y="2533723"/>
            <a:ext cx="6422136" cy="369332"/>
          </a:xfrm>
          <a:prstGeom prst="rect">
            <a:avLst/>
          </a:prstGeom>
          <a:noFill/>
        </p:spPr>
        <p:txBody>
          <a:bodyPr wrap="square">
            <a:spAutoFit/>
          </a:bodyPr>
          <a:lstStyle/>
          <a:p>
            <a:r>
              <a:rPr lang="en-US" dirty="0" err="1"/>
              <a:t>τ</a:t>
            </a:r>
            <a:r>
              <a:rPr lang="en-US" dirty="0"/>
              <a:t> </a:t>
            </a:r>
            <a:r>
              <a:rPr lang="en-US" dirty="0" err="1"/>
              <a:t>total_seats</a:t>
            </a:r>
            <a:r>
              <a:rPr lang="en-US" dirty="0"/>
              <a:t> (</a:t>
            </a:r>
            <a:r>
              <a:rPr lang="en-US" dirty="0" err="1"/>
              <a:t>γ</a:t>
            </a:r>
            <a:r>
              <a:rPr lang="en-US" dirty="0"/>
              <a:t> building; sum(capacity)→</a:t>
            </a:r>
            <a:r>
              <a:rPr lang="en-US" dirty="0" err="1"/>
              <a:t>total_seats</a:t>
            </a:r>
            <a:r>
              <a:rPr lang="en-US" dirty="0"/>
              <a:t> (classroom))</a:t>
            </a:r>
          </a:p>
        </p:txBody>
      </p:sp>
      <p:pic>
        <p:nvPicPr>
          <p:cNvPr id="6" name="Picture 5">
            <a:extLst>
              <a:ext uri="{FF2B5EF4-FFF2-40B4-BE49-F238E27FC236}">
                <a16:creationId xmlns:a16="http://schemas.microsoft.com/office/drawing/2014/main" id="{52F82CCA-8264-F3BE-ED79-5CC287182161}"/>
              </a:ext>
            </a:extLst>
          </p:cNvPr>
          <p:cNvPicPr>
            <a:picLocks noChangeAspect="1"/>
          </p:cNvPicPr>
          <p:nvPr/>
        </p:nvPicPr>
        <p:blipFill>
          <a:blip r:embed="rId2"/>
          <a:stretch>
            <a:fillRect/>
          </a:stretch>
        </p:blipFill>
        <p:spPr>
          <a:xfrm>
            <a:off x="1676400" y="2911437"/>
            <a:ext cx="3171825" cy="1564523"/>
          </a:xfrm>
          <a:prstGeom prst="rect">
            <a:avLst/>
          </a:prstGeom>
        </p:spPr>
      </p:pic>
      <p:sp>
        <p:nvSpPr>
          <p:cNvPr id="8" name="TextBox 7">
            <a:extLst>
              <a:ext uri="{FF2B5EF4-FFF2-40B4-BE49-F238E27FC236}">
                <a16:creationId xmlns:a16="http://schemas.microsoft.com/office/drawing/2014/main" id="{4C932D12-5F1E-675A-F39D-61C018BA0999}"/>
              </a:ext>
            </a:extLst>
          </p:cNvPr>
          <p:cNvSpPr txBox="1"/>
          <p:nvPr/>
        </p:nvSpPr>
        <p:spPr>
          <a:xfrm>
            <a:off x="2780716" y="461845"/>
            <a:ext cx="1164336" cy="369332"/>
          </a:xfrm>
          <a:prstGeom prst="rect">
            <a:avLst/>
          </a:prstGeom>
          <a:noFill/>
        </p:spPr>
        <p:txBody>
          <a:bodyPr wrap="square">
            <a:spAutoFit/>
          </a:bodyPr>
          <a:lstStyle/>
          <a:p>
            <a:r>
              <a:rPr lang="en-US" dirty="0"/>
              <a:t>classroom</a:t>
            </a:r>
          </a:p>
        </p:txBody>
      </p:sp>
      <p:pic>
        <p:nvPicPr>
          <p:cNvPr id="9" name="Picture 8">
            <a:extLst>
              <a:ext uri="{FF2B5EF4-FFF2-40B4-BE49-F238E27FC236}">
                <a16:creationId xmlns:a16="http://schemas.microsoft.com/office/drawing/2014/main" id="{05ADD723-61DA-467E-4997-FBE9736087D9}"/>
              </a:ext>
            </a:extLst>
          </p:cNvPr>
          <p:cNvPicPr>
            <a:picLocks noChangeAspect="1"/>
          </p:cNvPicPr>
          <p:nvPr/>
        </p:nvPicPr>
        <p:blipFill>
          <a:blip r:embed="rId3"/>
          <a:stretch>
            <a:fillRect/>
          </a:stretch>
        </p:blipFill>
        <p:spPr>
          <a:xfrm>
            <a:off x="1882775" y="831177"/>
            <a:ext cx="3092450" cy="1649660"/>
          </a:xfrm>
          <a:prstGeom prst="rect">
            <a:avLst/>
          </a:prstGeom>
        </p:spPr>
      </p:pic>
      <p:sp>
        <p:nvSpPr>
          <p:cNvPr id="10" name="TextBox 9">
            <a:extLst>
              <a:ext uri="{FF2B5EF4-FFF2-40B4-BE49-F238E27FC236}">
                <a16:creationId xmlns:a16="http://schemas.microsoft.com/office/drawing/2014/main" id="{CE806669-D05E-03B3-C232-1B7CFCAE9024}"/>
              </a:ext>
            </a:extLst>
          </p:cNvPr>
          <p:cNvSpPr txBox="1"/>
          <p:nvPr/>
        </p:nvSpPr>
        <p:spPr>
          <a:xfrm>
            <a:off x="5510040" y="666750"/>
            <a:ext cx="3502369" cy="1200329"/>
          </a:xfrm>
          <a:prstGeom prst="rect">
            <a:avLst/>
          </a:prstGeom>
          <a:noFill/>
        </p:spPr>
        <p:txBody>
          <a:bodyPr wrap="none" rtlCol="0">
            <a:spAutoFit/>
          </a:bodyPr>
          <a:lstStyle/>
          <a:p>
            <a:pPr marL="285750" indent="-285750">
              <a:buFont typeface="Arial" panose="020B0604020202020204" pitchFamily="34" charset="0"/>
              <a:buChar char="•"/>
            </a:pPr>
            <a:r>
              <a:rPr lang="en-US" dirty="0"/>
              <a:t>These are very simple examples.</a:t>
            </a:r>
          </a:p>
          <a:p>
            <a:pPr marL="285750" indent="-285750">
              <a:buFont typeface="Arial" panose="020B0604020202020204" pitchFamily="34" charset="0"/>
              <a:buChar char="•"/>
            </a:pPr>
            <a:r>
              <a:rPr lang="en-US" dirty="0"/>
              <a:t>We can apply them to relations</a:t>
            </a:r>
            <a:br>
              <a:rPr lang="en-US" dirty="0"/>
            </a:br>
            <a:r>
              <a:rPr lang="en-US" dirty="0"/>
              <a:t>created by operations on other</a:t>
            </a:r>
            <a:br>
              <a:rPr lang="en-US" dirty="0"/>
            </a:br>
            <a:r>
              <a:rPr lang="en-US" dirty="0"/>
              <a:t>tables.</a:t>
            </a:r>
          </a:p>
        </p:txBody>
      </p:sp>
    </p:spTree>
    <p:extLst>
      <p:ext uri="{BB962C8B-B14F-4D97-AF65-F5344CB8AC3E}">
        <p14:creationId xmlns:p14="http://schemas.microsoft.com/office/powerpoint/2010/main" val="2788254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25ABC-9AD0-5596-2378-C4D65F40AE5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E6A25342-657D-90BE-7155-7CC7E3752A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F325AA1-BF28-302B-9BD2-2ED27A4184F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6B26A2AE-B168-D7AF-3C59-A614040C07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1D0C6F9-92CA-2A8A-7092-23D44E718A9B}"/>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SQL</a:t>
            </a:r>
          </a:p>
        </p:txBody>
      </p:sp>
      <p:sp>
        <p:nvSpPr>
          <p:cNvPr id="9" name="TextBox 9">
            <a:extLst>
              <a:ext uri="{FF2B5EF4-FFF2-40B4-BE49-F238E27FC236}">
                <a16:creationId xmlns:a16="http://schemas.microsoft.com/office/drawing/2014/main" id="{F2E70A18-151F-4327-563A-5BC6C15B851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5: ER(4), Relational(4), SQL(4)			© Donald F. Ferguson, 2024</a:t>
            </a:r>
            <a:endParaRPr lang="en-US" altLang="en-US" sz="800" i="1" dirty="0">
              <a:solidFill>
                <a:schemeClr val="bg1"/>
              </a:solidFill>
            </a:endParaRPr>
          </a:p>
        </p:txBody>
      </p:sp>
    </p:spTree>
    <p:extLst>
      <p:ext uri="{BB962C8B-B14F-4D97-AF65-F5344CB8AC3E}">
        <p14:creationId xmlns:p14="http://schemas.microsoft.com/office/powerpoint/2010/main" val="1738269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EE241-6934-29C8-4B15-5C446056B589}"/>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4AB4491-BCC2-5BCA-5A8B-421373E0970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5A38CBA-5DCB-35BA-40FB-F5051AF349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66C01047-5B75-5D9B-6FBC-C8F52160D16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FC95B97D-1776-BEE9-8F90-DBBE9318B155}"/>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914400" marR="0" lvl="2" indent="0" algn="l"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Set Operations</a:t>
            </a:r>
            <a:endParaRPr lang="en-US" sz="3600" dirty="0">
              <a:solidFill>
                <a:prstClr val="black"/>
              </a:solidFill>
              <a:latin typeface="Calibri"/>
            </a:endParaRPr>
          </a:p>
        </p:txBody>
      </p:sp>
      <p:sp>
        <p:nvSpPr>
          <p:cNvPr id="4" name="TextBox 9">
            <a:extLst>
              <a:ext uri="{FF2B5EF4-FFF2-40B4-BE49-F238E27FC236}">
                <a16:creationId xmlns:a16="http://schemas.microsoft.com/office/drawing/2014/main" id="{52F227CB-BF2B-8082-2977-F3E4681054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5: ER(4), Relational(4), SQL(4)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533167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a:t>
            </a:r>
          </a:p>
        </p:txBody>
      </p:sp>
      <p:sp>
        <p:nvSpPr>
          <p:cNvPr id="32770" name="Rectangle 3"/>
          <p:cNvSpPr>
            <a:spLocks noGrp="1" noChangeArrowheads="1"/>
          </p:cNvSpPr>
          <p:nvPr>
            <p:ph type="body" idx="1"/>
          </p:nvPr>
        </p:nvSpPr>
        <p:spPr>
          <a:xfrm>
            <a:off x="1719263" y="821531"/>
            <a:ext cx="5751386" cy="3677841"/>
          </a:xfrm>
        </p:spPr>
        <p:txBody>
          <a:bodyPr/>
          <a:lstStyle/>
          <a:p>
            <a:r>
              <a:rPr lang="en-US" altLang="en-US" dirty="0"/>
              <a:t>Find courses that ran in Fall 2017 or in Spring 2018</a:t>
            </a:r>
          </a:p>
          <a:p>
            <a:pPr marL="0" indent="0">
              <a:buNone/>
            </a:pPr>
            <a:r>
              <a:rPr lang="en-US" altLang="en-US"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union</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and in Spring 2018</a:t>
            </a:r>
          </a:p>
          <a:p>
            <a:pPr marL="0" indent="0">
              <a:buNone/>
            </a:pPr>
            <a:r>
              <a:rPr lang="en-US" altLang="en-US" dirty="0"/>
              <a:t>         </a:t>
            </a: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intersect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but not in Spring 2018</a:t>
            </a:r>
          </a:p>
          <a:p>
            <a:pPr marL="0" indent="0">
              <a:buNone/>
            </a:pP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except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p>
          <a:p>
            <a:pPr marL="0" indent="0">
              <a:buNone/>
            </a:pPr>
            <a:endParaRPr lang="en-US" altLang="en-US" sz="1200" dirty="0"/>
          </a:p>
          <a:p>
            <a:pPr marL="0" indent="0">
              <a:buNone/>
            </a:pPr>
            <a:r>
              <a:rPr lang="en-US" altLang="en-US" sz="1200" dirty="0">
                <a:solidFill>
                  <a:srgbClr val="FF0000"/>
                </a:solidFill>
              </a:rPr>
              <a:t>Note:</a:t>
            </a:r>
          </a:p>
          <a:p>
            <a:r>
              <a:rPr lang="en-US" altLang="en-US" sz="1200" dirty="0">
                <a:solidFill>
                  <a:srgbClr val="FF0000"/>
                </a:solidFill>
              </a:rPr>
              <a:t>Show in Relax calculator.</a:t>
            </a:r>
          </a:p>
          <a:p>
            <a:r>
              <a:rPr lang="en-US" altLang="en-US" sz="1200" dirty="0">
                <a:solidFill>
                  <a:srgbClr val="FF0000"/>
                </a:solidFill>
              </a:rPr>
              <a:t>Not all databases support INTERSECT and EXCEPT</a:t>
            </a:r>
          </a:p>
          <a:p>
            <a:r>
              <a:rPr lang="en-US" altLang="en-US" sz="1200" dirty="0">
                <a:solidFill>
                  <a:srgbClr val="FF0000"/>
                </a:solidFill>
              </a:rPr>
              <a:t>We will see how to handle below.</a:t>
            </a:r>
          </a:p>
          <a:p>
            <a:endParaRPr lang="en-US" altLang="en-US" dirty="0"/>
          </a:p>
          <a:p>
            <a:endParaRPr lang="en-US" altLang="en-US" dirty="0"/>
          </a:p>
          <a:p>
            <a:endParaRPr lang="en-US" altLang="en-US" dirty="0"/>
          </a:p>
          <a:p>
            <a:endParaRPr lang="en-US" altLang="en-US" dirty="0"/>
          </a:p>
          <a:p>
            <a:endParaRPr lang="en-US" altLang="en-US" dirty="0"/>
          </a:p>
          <a:p>
            <a:endParaRPr lang="en-US" altLang="en-US" b="1" dirty="0">
              <a:solidFill>
                <a:srgbClr val="002060"/>
              </a:solidFill>
            </a:endParaRPr>
          </a:p>
        </p:txBody>
      </p:sp>
    </p:spTree>
    <p:extLst>
      <p:ext uri="{BB962C8B-B14F-4D97-AF65-F5344CB8AC3E}">
        <p14:creationId xmlns:p14="http://schemas.microsoft.com/office/powerpoint/2010/main" val="2044304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 (Cont.)</a:t>
            </a:r>
          </a:p>
        </p:txBody>
      </p:sp>
      <p:sp>
        <p:nvSpPr>
          <p:cNvPr id="32770" name="Rectangle 3"/>
          <p:cNvSpPr>
            <a:spLocks noGrp="1" noChangeArrowheads="1"/>
          </p:cNvSpPr>
          <p:nvPr>
            <p:ph type="body" idx="1"/>
          </p:nvPr>
        </p:nvSpPr>
        <p:spPr>
          <a:xfrm>
            <a:off x="1719263" y="839820"/>
            <a:ext cx="5735760" cy="2735485"/>
          </a:xfrm>
        </p:spPr>
        <p:txBody>
          <a:bodyPr/>
          <a:lstStyle/>
          <a:p>
            <a:r>
              <a:rPr lang="en-US" altLang="en-US" dirty="0"/>
              <a:t>Set operations </a:t>
            </a:r>
            <a:r>
              <a:rPr lang="en-US" altLang="en-US" b="1" dirty="0">
                <a:solidFill>
                  <a:srgbClr val="002060"/>
                </a:solidFill>
              </a:rPr>
              <a:t>union</a:t>
            </a:r>
            <a:r>
              <a:rPr lang="en-US" altLang="en-US" b="1" dirty="0"/>
              <a:t>, </a:t>
            </a:r>
            <a:r>
              <a:rPr lang="en-US" altLang="en-US" b="1" dirty="0">
                <a:solidFill>
                  <a:srgbClr val="002060"/>
                </a:solidFill>
              </a:rPr>
              <a:t>intersect</a:t>
            </a:r>
            <a:r>
              <a:rPr lang="en-US" altLang="en-US" b="1" dirty="0"/>
              <a:t>, </a:t>
            </a:r>
            <a:r>
              <a:rPr lang="en-US" altLang="en-US" dirty="0"/>
              <a:t>and </a:t>
            </a:r>
            <a:r>
              <a:rPr lang="en-US" altLang="en-US" b="1" dirty="0">
                <a:solidFill>
                  <a:srgbClr val="002060"/>
                </a:solidFill>
              </a:rPr>
              <a:t>except </a:t>
            </a:r>
          </a:p>
          <a:p>
            <a:pPr lvl="1"/>
            <a:r>
              <a:rPr lang="en-US" altLang="en-US" dirty="0">
                <a:sym typeface="Symbol" panose="05050102010706020507" pitchFamily="18" charset="2"/>
              </a:rPr>
              <a:t>Each of the above operations automatically eliminates duplicates</a:t>
            </a:r>
          </a:p>
          <a:p>
            <a:r>
              <a:rPr lang="en-US" altLang="en-US" dirty="0">
                <a:sym typeface="Symbol" panose="05050102010706020507" pitchFamily="18" charset="2"/>
              </a:rPr>
              <a:t>To retain all duplicates use the</a:t>
            </a:r>
          </a:p>
          <a:p>
            <a:pPr lvl="1"/>
            <a:r>
              <a:rPr lang="en-US" altLang="en-US" b="1" dirty="0">
                <a:solidFill>
                  <a:srgbClr val="002060"/>
                </a:solidFill>
                <a:sym typeface="Symbol" panose="05050102010706020507" pitchFamily="18" charset="2"/>
              </a:rPr>
              <a:t>union all</a:t>
            </a:r>
            <a:r>
              <a:rPr lang="en-US" altLang="en-US" dirty="0">
                <a:solidFill>
                  <a:srgbClr val="002060"/>
                </a:solidFill>
                <a:sym typeface="Symbol" panose="05050102010706020507" pitchFamily="18" charset="2"/>
              </a:rPr>
              <a:t>,</a:t>
            </a:r>
          </a:p>
          <a:p>
            <a:pPr lvl="1"/>
            <a:r>
              <a:rPr lang="en-US" altLang="en-US" b="1" dirty="0">
                <a:solidFill>
                  <a:srgbClr val="002060"/>
                </a:solidFill>
                <a:sym typeface="Symbol" panose="05050102010706020507" pitchFamily="18" charset="2"/>
              </a:rPr>
              <a:t>intersect all</a:t>
            </a:r>
          </a:p>
          <a:p>
            <a:pPr lvl="1"/>
            <a:r>
              <a:rPr lang="en-US" altLang="en-US" b="1" dirty="0">
                <a:solidFill>
                  <a:srgbClr val="002060"/>
                </a:solidFill>
                <a:sym typeface="Symbol" panose="05050102010706020507" pitchFamily="18" charset="2"/>
              </a:rPr>
              <a:t>except all</a:t>
            </a:r>
            <a:r>
              <a:rPr lang="en-US" altLang="en-US" dirty="0">
                <a:solidFill>
                  <a:srgbClr val="002060"/>
                </a:solidFill>
                <a:sym typeface="Symbol" panose="05050102010706020507" pitchFamily="18" charset="2"/>
              </a:rPr>
              <a:t>.</a:t>
            </a:r>
            <a:br>
              <a:rPr lang="en-US" altLang="en-US" b="1" dirty="0">
                <a:solidFill>
                  <a:srgbClr val="002060"/>
                </a:solidFill>
                <a:sym typeface="Symbol" panose="05050102010706020507" pitchFamily="18" charset="2"/>
              </a:rPr>
            </a:br>
            <a:endParaRPr lang="en-US" altLang="en-US" dirty="0">
              <a:solidFill>
                <a:srgbClr val="002060"/>
              </a:solidFill>
              <a:sym typeface="Symbol" panose="05050102010706020507" pitchFamily="18" charset="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590550"/>
            <a:ext cx="8839200" cy="3810001"/>
          </a:xfrm>
        </p:spPr>
        <p:txBody>
          <a:bodyPr/>
          <a:lstStyle/>
          <a:p>
            <a:pPr>
              <a:spcBef>
                <a:spcPts val="0"/>
              </a:spcBef>
              <a:spcAft>
                <a:spcPts val="100"/>
              </a:spcAft>
            </a:pPr>
            <a:r>
              <a:rPr lang="en-US" sz="2800" dirty="0"/>
              <a:t>Introduction and course updates.</a:t>
            </a:r>
            <a:br>
              <a:rPr lang="en-US" sz="2800" dirty="0"/>
            </a:br>
            <a:endParaRPr lang="en-US" sz="2800" dirty="0"/>
          </a:p>
          <a:p>
            <a:pPr>
              <a:spcBef>
                <a:spcPts val="0"/>
              </a:spcBef>
              <a:spcAft>
                <a:spcPts val="100"/>
              </a:spcAft>
            </a:pPr>
            <a:r>
              <a:rPr lang="en-US" sz="2800" dirty="0"/>
              <a:t>ER Modeling (4).</a:t>
            </a:r>
            <a:br>
              <a:rPr lang="en-US" sz="2800" dirty="0"/>
            </a:br>
            <a:endParaRPr lang="en-US" sz="2800" dirty="0"/>
          </a:p>
          <a:p>
            <a:pPr>
              <a:spcBef>
                <a:spcPts val="0"/>
              </a:spcBef>
              <a:spcAft>
                <a:spcPts val="100"/>
              </a:spcAft>
            </a:pPr>
            <a:r>
              <a:rPr lang="en-US" sz="2800" dirty="0"/>
              <a:t>Relational model and algebra (4).</a:t>
            </a:r>
            <a:br>
              <a:rPr lang="en-US" sz="2800" dirty="0"/>
            </a:br>
            <a:endParaRPr lang="en-US" sz="2800" dirty="0"/>
          </a:p>
          <a:p>
            <a:pPr>
              <a:spcBef>
                <a:spcPts val="0"/>
              </a:spcBef>
              <a:spcAft>
                <a:spcPts val="100"/>
              </a:spcAft>
            </a:pPr>
            <a:r>
              <a:rPr lang="en-US" sz="2800" dirty="0"/>
              <a:t>SQL (4).</a:t>
            </a:r>
            <a:br>
              <a:rPr lang="en-US" sz="2800" dirty="0"/>
            </a:br>
            <a:endParaRPr lang="en-US" sz="2800" dirty="0"/>
          </a:p>
          <a:p>
            <a:pPr>
              <a:spcBef>
                <a:spcPts val="0"/>
              </a:spcBef>
              <a:spcAft>
                <a:spcPts val="100"/>
              </a:spcAft>
            </a:pPr>
            <a:r>
              <a:rPr lang="en-US" sz="2800" dirty="0"/>
              <a:t>Homework and projects.</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0D7B9-870C-10C4-40AB-E84CE8186C1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2984E49-14B8-70B2-72C2-A8B70B1F181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01AB11F3-E0BD-0722-FF68-0226429F65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773377A-F529-E54F-359A-068ED3512FDE}"/>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247E2451-008A-C761-3B75-AC132782ACCC}"/>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1" u="none" strike="noStrike" kern="1200" cap="none" spc="0" normalizeH="0" baseline="0" noProof="0" dirty="0">
                <a:ln>
                  <a:noFill/>
                </a:ln>
                <a:solidFill>
                  <a:schemeClr val="tx1"/>
                </a:solidFill>
                <a:effectLst/>
                <a:uLnTx/>
                <a:uFillTx/>
                <a:latin typeface="Calibri" charset="0"/>
                <a:ea typeface="ＭＳ Ｐゴシック" charset="-128"/>
                <a:cs typeface="+mn-cs"/>
              </a:rPr>
              <a:t>Subqueries</a:t>
            </a:r>
            <a:br>
              <a:rPr kumimoji="0" lang="en-US" altLang="en-US" sz="3600" b="0" i="1" u="none" strike="noStrike" kern="1200" cap="none" spc="0" normalizeH="0" baseline="0" noProof="0" dirty="0">
                <a:ln>
                  <a:noFill/>
                </a:ln>
                <a:solidFill>
                  <a:schemeClr val="tx1"/>
                </a:solidFill>
                <a:effectLst/>
                <a:uLnTx/>
                <a:uFillTx/>
                <a:latin typeface="Calibri" charset="0"/>
                <a:ea typeface="ＭＳ Ｐゴシック" charset="-128"/>
                <a:cs typeface="+mn-cs"/>
              </a:rPr>
            </a:br>
            <a:r>
              <a:rPr kumimoji="0" lang="en-US" altLang="en-US" sz="3600" b="0" i="1" u="none" strike="noStrike" kern="1200" cap="none" spc="0" normalizeH="0" baseline="0" noProof="0" dirty="0">
                <a:ln>
                  <a:noFill/>
                </a:ln>
                <a:solidFill>
                  <a:schemeClr val="tx1"/>
                </a:solidFill>
                <a:effectLst/>
                <a:uLnTx/>
                <a:uFillTx/>
                <a:latin typeface="Calibri" charset="0"/>
                <a:ea typeface="ＭＳ Ｐゴシック" charset="-128"/>
                <a:cs typeface="+mn-cs"/>
              </a:rPr>
              <a:t>Concepts and Examples</a:t>
            </a:r>
            <a:br>
              <a:rPr kumimoji="0" lang="en-US" altLang="en-US" sz="3600" b="0" i="1" u="none" strike="noStrike" kern="1200" cap="none" spc="0" normalizeH="0" baseline="0" noProof="0" dirty="0">
                <a:ln>
                  <a:noFill/>
                </a:ln>
                <a:solidFill>
                  <a:schemeClr val="tx1"/>
                </a:solidFill>
                <a:effectLst/>
                <a:uLnTx/>
                <a:uFillTx/>
                <a:latin typeface="Calibri" charset="0"/>
                <a:ea typeface="ＭＳ Ｐゴシック" charset="-128"/>
                <a:cs typeface="+mn-cs"/>
              </a:rPr>
            </a:br>
            <a:r>
              <a:rPr kumimoji="0" lang="en-US" altLang="en-US" sz="3600" b="0" i="1" u="none" strike="noStrike" kern="1200" cap="none" spc="0" normalizeH="0" baseline="0" noProof="0" dirty="0">
                <a:ln>
                  <a:noFill/>
                </a:ln>
                <a:solidFill>
                  <a:schemeClr val="tx1"/>
                </a:solidFill>
                <a:effectLst/>
                <a:uLnTx/>
                <a:uFillTx/>
                <a:latin typeface="Calibri" charset="0"/>
                <a:ea typeface="ＭＳ Ｐゴシック" charset="-128"/>
                <a:cs typeface="+mn-cs"/>
              </a:rPr>
              <a:t>(Including Set Membership)</a:t>
            </a:r>
            <a:endParaRPr kumimoji="0" lang="en-US" altLang="en-US" sz="2000" b="0" i="1" u="none" strike="noStrike" kern="1200" cap="none" spc="0" normalizeH="0" baseline="0" noProof="0" dirty="0">
              <a:ln>
                <a:noFill/>
              </a:ln>
              <a:solidFill>
                <a:schemeClr val="tx1"/>
              </a:solidFill>
              <a:effectLst/>
              <a:uLnTx/>
              <a:uFillTx/>
              <a:latin typeface="Calibri" charset="0"/>
              <a:ea typeface="ＭＳ Ｐゴシック" charset="-128"/>
              <a:cs typeface="+mn-cs"/>
            </a:endParaRPr>
          </a:p>
        </p:txBody>
      </p:sp>
      <p:sp>
        <p:nvSpPr>
          <p:cNvPr id="4" name="TextBox 9">
            <a:extLst>
              <a:ext uri="{FF2B5EF4-FFF2-40B4-BE49-F238E27FC236}">
                <a16:creationId xmlns:a16="http://schemas.microsoft.com/office/drawing/2014/main" id="{B4AD685E-EF21-24FC-D652-123421DB37F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5: ER(4), Relational(4), SQL(4)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80376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32FCC-7E5B-5688-C3FB-C19B6F86E84A}"/>
            </a:ext>
          </a:extLst>
        </p:cNvPr>
        <p:cNvGrpSpPr/>
        <p:nvPr/>
      </p:nvGrpSpPr>
      <p:grpSpPr>
        <a:xfrm>
          <a:off x="0" y="0"/>
          <a:ext cx="0" cy="0"/>
          <a:chOff x="0" y="0"/>
          <a:chExt cx="0" cy="0"/>
        </a:xfrm>
      </p:grpSpPr>
      <p:sp>
        <p:nvSpPr>
          <p:cNvPr id="437250" name="Rectangle 2">
            <a:extLst>
              <a:ext uri="{FF2B5EF4-FFF2-40B4-BE49-F238E27FC236}">
                <a16:creationId xmlns:a16="http://schemas.microsoft.com/office/drawing/2014/main" id="{8734E1D1-C48A-32A9-5604-2BC5653D7F27}"/>
              </a:ext>
            </a:extLst>
          </p:cNvPr>
          <p:cNvSpPr>
            <a:spLocks noGrp="1" noChangeArrowheads="1"/>
          </p:cNvSpPr>
          <p:nvPr>
            <p:ph type="title"/>
          </p:nvPr>
        </p:nvSpPr>
        <p:spPr/>
        <p:txBody>
          <a:bodyPr/>
          <a:lstStyle/>
          <a:p>
            <a:r>
              <a:rPr lang="en-US" altLang="en-US" dirty="0"/>
              <a:t>Nested Subqueries</a:t>
            </a:r>
          </a:p>
        </p:txBody>
      </p:sp>
      <p:sp>
        <p:nvSpPr>
          <p:cNvPr id="41986" name="Rectangle 3">
            <a:extLst>
              <a:ext uri="{FF2B5EF4-FFF2-40B4-BE49-F238E27FC236}">
                <a16:creationId xmlns:a16="http://schemas.microsoft.com/office/drawing/2014/main" id="{C78784B6-E99B-D764-83F5-54B9F200F158}"/>
              </a:ext>
            </a:extLst>
          </p:cNvPr>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4EF02D99-A212-2F55-20F8-6D84C3DD1ECA}"/>
              </a:ext>
            </a:extLst>
          </p:cNvPr>
          <p:cNvSpPr txBox="1"/>
          <p:nvPr/>
        </p:nvSpPr>
        <p:spPr>
          <a:xfrm>
            <a:off x="5562600" y="3181350"/>
            <a:ext cx="3508461" cy="156966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 little cryptic.</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I know what they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some operations we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will see later in the material,</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e.g</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IN, EXISTS, ... ...</a:t>
            </a:r>
          </a:p>
        </p:txBody>
      </p:sp>
      <p:sp>
        <p:nvSpPr>
          <p:cNvPr id="2" name="Rounded Rectangle 1">
            <a:extLst>
              <a:ext uri="{FF2B5EF4-FFF2-40B4-BE49-F238E27FC236}">
                <a16:creationId xmlns:a16="http://schemas.microsoft.com/office/drawing/2014/main" id="{AEE0AB77-717E-D5B6-AFDF-6DDDCB0921F0}"/>
              </a:ext>
            </a:extLst>
          </p:cNvPr>
          <p:cNvSpPr/>
          <p:nvPr/>
        </p:nvSpPr>
        <p:spPr bwMode="auto">
          <a:xfrm>
            <a:off x="6400799" y="1581150"/>
            <a:ext cx="2457881" cy="914400"/>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accent1"/>
                </a:solidFill>
                <a:effectLst/>
                <a:latin typeface="Helvetica" charset="0"/>
              </a:rPr>
              <a:t>Covered.</a:t>
            </a:r>
            <a:br>
              <a:rPr kumimoji="0" lang="en-US" sz="1600" b="1" i="0" u="none" strike="noStrike" cap="none" normalizeH="0" baseline="0" dirty="0">
                <a:ln>
                  <a:noFill/>
                </a:ln>
                <a:solidFill>
                  <a:schemeClr val="accent1"/>
                </a:solidFill>
                <a:effectLst/>
                <a:latin typeface="Helvetica" charset="0"/>
              </a:rPr>
            </a:br>
            <a:r>
              <a:rPr kumimoji="0" lang="en-US" sz="1600" b="1" i="0" u="none" strike="noStrike" cap="none" normalizeH="0" baseline="0" dirty="0">
                <a:ln>
                  <a:noFill/>
                </a:ln>
                <a:solidFill>
                  <a:schemeClr val="accent1"/>
                </a:solidFill>
                <a:effectLst/>
                <a:latin typeface="Helvetica" charset="0"/>
              </a:rPr>
              <a:t>Review.</a:t>
            </a:r>
          </a:p>
        </p:txBody>
      </p:sp>
    </p:spTree>
    <p:extLst>
      <p:ext uri="{BB962C8B-B14F-4D97-AF65-F5344CB8AC3E}">
        <p14:creationId xmlns:p14="http://schemas.microsoft.com/office/powerpoint/2010/main" val="4183660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C0B16-4FA1-B5D5-FD47-2CDF872AB35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E9A36CA-4F19-64ED-206B-32A6F7A67475}"/>
              </a:ext>
            </a:extLst>
          </p:cNvPr>
          <p:cNvPicPr>
            <a:picLocks noChangeAspect="1"/>
          </p:cNvPicPr>
          <p:nvPr/>
        </p:nvPicPr>
        <p:blipFill>
          <a:blip r:embed="rId2"/>
          <a:stretch>
            <a:fillRect/>
          </a:stretch>
        </p:blipFill>
        <p:spPr>
          <a:xfrm>
            <a:off x="6632777" y="2419350"/>
            <a:ext cx="2216150" cy="1286544"/>
          </a:xfrm>
          <a:prstGeom prst="rect">
            <a:avLst/>
          </a:prstGeom>
        </p:spPr>
      </p:pic>
      <p:sp>
        <p:nvSpPr>
          <p:cNvPr id="2" name="Content Placeholder 1">
            <a:extLst>
              <a:ext uri="{FF2B5EF4-FFF2-40B4-BE49-F238E27FC236}">
                <a16:creationId xmlns:a16="http://schemas.microsoft.com/office/drawing/2014/main" id="{73E11794-A9FE-F869-CE20-CC015E2CE026}"/>
              </a:ext>
            </a:extLst>
          </p:cNvPr>
          <p:cNvSpPr>
            <a:spLocks noGrp="1"/>
          </p:cNvSpPr>
          <p:nvPr>
            <p:ph idx="1"/>
          </p:nvPr>
        </p:nvSpPr>
        <p:spPr/>
        <p:txBody>
          <a:bodyPr/>
          <a:lstStyle/>
          <a:p>
            <a:r>
              <a:rPr lang="en-US" sz="1800" dirty="0"/>
              <a:t>The slides that come with the book have surprisingly little material on</a:t>
            </a:r>
            <a:br>
              <a:rPr lang="en-US" sz="1800" dirty="0"/>
            </a:br>
            <a:r>
              <a:rPr lang="en-US" sz="1800" dirty="0"/>
              <a:t>nested subqueries. </a:t>
            </a:r>
          </a:p>
          <a:p>
            <a:r>
              <a:rPr lang="en-US" sz="1800" dirty="0"/>
              <a:t>The concept is:</a:t>
            </a:r>
          </a:p>
          <a:p>
            <a:pPr lvl="1"/>
            <a:r>
              <a:rPr lang="en-US" sz="1600" dirty="0"/>
              <a:t>Extremely important.</a:t>
            </a:r>
          </a:p>
          <a:p>
            <a:pPr lvl="1"/>
            <a:r>
              <a:rPr lang="en-US" sz="1600" dirty="0"/>
              <a:t>Students often find subqueries more confusing than joins.</a:t>
            </a:r>
          </a:p>
          <a:p>
            <a:pPr lvl="1"/>
            <a:r>
              <a:rPr lang="en-US" sz="1600" dirty="0"/>
              <a:t>The relationship/difference of subqueries to joins is often, initial unclear.</a:t>
            </a:r>
          </a:p>
          <a:p>
            <a:r>
              <a:rPr lang="en-US" sz="1800" dirty="0"/>
              <a:t>We have seen:</a:t>
            </a:r>
          </a:p>
          <a:p>
            <a:pPr lvl="1"/>
            <a:r>
              <a:rPr lang="en-US" sz="1600" dirty="0"/>
              <a:t>Union sort of puts a table on top of a table.</a:t>
            </a:r>
          </a:p>
          <a:p>
            <a:pPr lvl="1"/>
            <a:r>
              <a:rPr lang="en-US" sz="1600" dirty="0"/>
              <a:t>Join puts tables sort of puts tables side-by-side.</a:t>
            </a:r>
          </a:p>
          <a:p>
            <a:pPr lvl="1"/>
            <a:r>
              <a:rPr lang="en-US" sz="1600" dirty="0"/>
              <a:t>Subquery enables one query to call another</a:t>
            </a:r>
            <a:br>
              <a:rPr lang="en-US" sz="1600" dirty="0"/>
            </a:br>
            <a:r>
              <a:rPr lang="en-US" sz="1600" dirty="0"/>
              <a:t>during execution like a subfunction.</a:t>
            </a:r>
          </a:p>
        </p:txBody>
      </p:sp>
      <p:sp>
        <p:nvSpPr>
          <p:cNvPr id="3" name="Title 2">
            <a:extLst>
              <a:ext uri="{FF2B5EF4-FFF2-40B4-BE49-F238E27FC236}">
                <a16:creationId xmlns:a16="http://schemas.microsoft.com/office/drawing/2014/main" id="{847B1022-404F-CB06-0822-F4FFF63D89DC}"/>
              </a:ext>
            </a:extLst>
          </p:cNvPr>
          <p:cNvSpPr>
            <a:spLocks noGrp="1"/>
          </p:cNvSpPr>
          <p:nvPr>
            <p:ph type="title"/>
          </p:nvPr>
        </p:nvSpPr>
        <p:spPr/>
        <p:txBody>
          <a:bodyPr/>
          <a:lstStyle/>
          <a:p>
            <a:r>
              <a:rPr lang="en-US" dirty="0"/>
              <a:t>Nested Subquery</a:t>
            </a:r>
          </a:p>
        </p:txBody>
      </p:sp>
      <p:pic>
        <p:nvPicPr>
          <p:cNvPr id="4" name="Picture 3">
            <a:extLst>
              <a:ext uri="{FF2B5EF4-FFF2-40B4-BE49-F238E27FC236}">
                <a16:creationId xmlns:a16="http://schemas.microsoft.com/office/drawing/2014/main" id="{7B142587-9AB9-C997-BCC9-106609E0731A}"/>
              </a:ext>
            </a:extLst>
          </p:cNvPr>
          <p:cNvPicPr>
            <a:picLocks noChangeAspect="1"/>
          </p:cNvPicPr>
          <p:nvPr/>
        </p:nvPicPr>
        <p:blipFill>
          <a:blip r:embed="rId3"/>
          <a:stretch>
            <a:fillRect/>
          </a:stretch>
        </p:blipFill>
        <p:spPr>
          <a:xfrm>
            <a:off x="5444775" y="3486150"/>
            <a:ext cx="2376003" cy="1035049"/>
          </a:xfrm>
          <a:prstGeom prst="rect">
            <a:avLst/>
          </a:prstGeom>
        </p:spPr>
      </p:pic>
      <p:cxnSp>
        <p:nvCxnSpPr>
          <p:cNvPr id="7" name="Straight Arrow Connector 6">
            <a:extLst>
              <a:ext uri="{FF2B5EF4-FFF2-40B4-BE49-F238E27FC236}">
                <a16:creationId xmlns:a16="http://schemas.microsoft.com/office/drawing/2014/main" id="{3EB2038A-B8D2-25F3-69D6-3BEB2C335E3C}"/>
              </a:ext>
            </a:extLst>
          </p:cNvPr>
          <p:cNvCxnSpPr/>
          <p:nvPr/>
        </p:nvCxnSpPr>
        <p:spPr>
          <a:xfrm flipV="1">
            <a:off x="4648200" y="2724150"/>
            <a:ext cx="18288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8EBDEFF-BFAC-7AF1-A93D-4869E4910894}"/>
              </a:ext>
            </a:extLst>
          </p:cNvPr>
          <p:cNvCxnSpPr>
            <a:cxnSpLocks/>
          </p:cNvCxnSpPr>
          <p:nvPr/>
        </p:nvCxnSpPr>
        <p:spPr>
          <a:xfrm>
            <a:off x="4953000" y="3208002"/>
            <a:ext cx="533400" cy="3791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0850DCC4-73EB-3A68-D1EE-020A1FD1E506}"/>
              </a:ext>
            </a:extLst>
          </p:cNvPr>
          <p:cNvSpPr/>
          <p:nvPr/>
        </p:nvSpPr>
        <p:spPr bwMode="auto">
          <a:xfrm>
            <a:off x="6511911" y="1053919"/>
            <a:ext cx="2457881" cy="914400"/>
          </a:xfrm>
          <a:prstGeom prst="roundRect">
            <a:avLst/>
          </a:prstGeom>
          <a:solidFill>
            <a:srgbClr val="0070C0"/>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Helvetica" charset="0"/>
              </a:rPr>
              <a:t>Covered.</a:t>
            </a:r>
            <a:br>
              <a:rPr kumimoji="0" lang="en-US" sz="1600" b="1" i="0" u="none" strike="noStrike" kern="0" cap="none" spc="0" normalizeH="0" baseline="0" noProof="0" dirty="0">
                <a:ln>
                  <a:noFill/>
                </a:ln>
                <a:solidFill>
                  <a:srgbClr val="FFFFFF"/>
                </a:solidFill>
                <a:effectLst/>
                <a:uLnTx/>
                <a:uFillTx/>
                <a:latin typeface="Helvetica" charset="0"/>
              </a:rPr>
            </a:br>
            <a:r>
              <a:rPr kumimoji="0" lang="en-US" sz="1600" b="1" i="0" u="none" strike="noStrike" kern="0" cap="none" spc="0" normalizeH="0" baseline="0" noProof="0" dirty="0">
                <a:ln>
                  <a:noFill/>
                </a:ln>
                <a:solidFill>
                  <a:srgbClr val="FFFFFF"/>
                </a:solidFill>
                <a:effectLst/>
                <a:uLnTx/>
                <a:uFillTx/>
                <a:latin typeface="Helvetica" charset="0"/>
              </a:rPr>
              <a:t>Review.</a:t>
            </a:r>
          </a:p>
        </p:txBody>
      </p:sp>
    </p:spTree>
    <p:extLst>
      <p:ext uri="{BB962C8B-B14F-4D97-AF65-F5344CB8AC3E}">
        <p14:creationId xmlns:p14="http://schemas.microsoft.com/office/powerpoint/2010/main" val="1054736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5A411-616D-8687-D9C7-82E999A3E7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23F951-757D-55B2-AB86-85367C40A18C}"/>
              </a:ext>
            </a:extLst>
          </p:cNvPr>
          <p:cNvSpPr>
            <a:spLocks noGrp="1"/>
          </p:cNvSpPr>
          <p:nvPr>
            <p:ph type="title"/>
          </p:nvPr>
        </p:nvSpPr>
        <p:spPr/>
        <p:txBody>
          <a:bodyPr/>
          <a:lstStyle/>
          <a:p>
            <a:r>
              <a:rPr lang="en-US" dirty="0"/>
              <a:t>Consider Some Tables</a:t>
            </a:r>
          </a:p>
        </p:txBody>
      </p:sp>
      <p:pic>
        <p:nvPicPr>
          <p:cNvPr id="4" name="Picture 3">
            <a:extLst>
              <a:ext uri="{FF2B5EF4-FFF2-40B4-BE49-F238E27FC236}">
                <a16:creationId xmlns:a16="http://schemas.microsoft.com/office/drawing/2014/main" id="{9BC35028-82C4-E120-B689-A7A756A2EB1F}"/>
              </a:ext>
            </a:extLst>
          </p:cNvPr>
          <p:cNvPicPr>
            <a:picLocks noChangeAspect="1"/>
          </p:cNvPicPr>
          <p:nvPr/>
        </p:nvPicPr>
        <p:blipFill>
          <a:blip r:embed="rId2"/>
          <a:stretch>
            <a:fillRect/>
          </a:stretch>
        </p:blipFill>
        <p:spPr>
          <a:xfrm>
            <a:off x="6484148" y="590550"/>
            <a:ext cx="2424104" cy="3449352"/>
          </a:xfrm>
          <a:prstGeom prst="rect">
            <a:avLst/>
          </a:prstGeom>
        </p:spPr>
      </p:pic>
      <p:pic>
        <p:nvPicPr>
          <p:cNvPr id="5" name="Picture 4">
            <a:extLst>
              <a:ext uri="{FF2B5EF4-FFF2-40B4-BE49-F238E27FC236}">
                <a16:creationId xmlns:a16="http://schemas.microsoft.com/office/drawing/2014/main" id="{EE288644-37F2-6419-C5F4-4152F142202A}"/>
              </a:ext>
            </a:extLst>
          </p:cNvPr>
          <p:cNvPicPr>
            <a:picLocks noChangeAspect="1"/>
          </p:cNvPicPr>
          <p:nvPr/>
        </p:nvPicPr>
        <p:blipFill>
          <a:blip r:embed="rId3"/>
          <a:stretch>
            <a:fillRect/>
          </a:stretch>
        </p:blipFill>
        <p:spPr>
          <a:xfrm>
            <a:off x="1752600" y="523875"/>
            <a:ext cx="2262948" cy="4095750"/>
          </a:xfrm>
          <a:prstGeom prst="rect">
            <a:avLst/>
          </a:prstGeom>
        </p:spPr>
      </p:pic>
      <p:sp>
        <p:nvSpPr>
          <p:cNvPr id="6" name="TextBox 5">
            <a:extLst>
              <a:ext uri="{FF2B5EF4-FFF2-40B4-BE49-F238E27FC236}">
                <a16:creationId xmlns:a16="http://schemas.microsoft.com/office/drawing/2014/main" id="{41A69862-A22F-6C40-2ADB-2F1BD2A91433}"/>
              </a:ext>
            </a:extLst>
          </p:cNvPr>
          <p:cNvSpPr txBox="1"/>
          <p:nvPr/>
        </p:nvSpPr>
        <p:spPr>
          <a:xfrm>
            <a:off x="172570" y="895350"/>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7D404D1E-057E-98C7-0FAD-6E124AAAAE0E}"/>
              </a:ext>
            </a:extLst>
          </p:cNvPr>
          <p:cNvSpPr txBox="1"/>
          <p:nvPr/>
        </p:nvSpPr>
        <p:spPr>
          <a:xfrm>
            <a:off x="5486400" y="753083"/>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
        <p:nvSpPr>
          <p:cNvPr id="8" name="Rounded Rectangle 7">
            <a:extLst>
              <a:ext uri="{FF2B5EF4-FFF2-40B4-BE49-F238E27FC236}">
                <a16:creationId xmlns:a16="http://schemas.microsoft.com/office/drawing/2014/main" id="{767ABEFE-E704-6716-C428-ABAFB1BEEE68}"/>
              </a:ext>
            </a:extLst>
          </p:cNvPr>
          <p:cNvSpPr/>
          <p:nvPr/>
        </p:nvSpPr>
        <p:spPr bwMode="auto">
          <a:xfrm>
            <a:off x="4191000" y="3728933"/>
            <a:ext cx="2457881" cy="914400"/>
          </a:xfrm>
          <a:prstGeom prst="roundRect">
            <a:avLst/>
          </a:prstGeom>
          <a:solidFill>
            <a:srgbClr val="0070C0"/>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Helvetica" charset="0"/>
              </a:rPr>
              <a:t>Covered.</a:t>
            </a:r>
            <a:br>
              <a:rPr kumimoji="0" lang="en-US" sz="1600" b="1" i="0" u="none" strike="noStrike" kern="0" cap="none" spc="0" normalizeH="0" baseline="0" noProof="0" dirty="0">
                <a:ln>
                  <a:noFill/>
                </a:ln>
                <a:solidFill>
                  <a:srgbClr val="FFFFFF"/>
                </a:solidFill>
                <a:effectLst/>
                <a:uLnTx/>
                <a:uFillTx/>
                <a:latin typeface="Helvetica" charset="0"/>
              </a:rPr>
            </a:br>
            <a:r>
              <a:rPr kumimoji="0" lang="en-US" sz="1600" b="1" i="0" u="none" strike="noStrike" kern="0" cap="none" spc="0" normalizeH="0" baseline="0" noProof="0" dirty="0">
                <a:ln>
                  <a:noFill/>
                </a:ln>
                <a:solidFill>
                  <a:srgbClr val="FFFFFF"/>
                </a:solidFill>
                <a:effectLst/>
                <a:uLnTx/>
                <a:uFillTx/>
                <a:latin typeface="Helvetica" charset="0"/>
              </a:rPr>
              <a:t>Review.</a:t>
            </a:r>
          </a:p>
        </p:txBody>
      </p:sp>
    </p:spTree>
    <p:extLst>
      <p:ext uri="{BB962C8B-B14F-4D97-AF65-F5344CB8AC3E}">
        <p14:creationId xmlns:p14="http://schemas.microsoft.com/office/powerpoint/2010/main" val="2412758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759B4-7A20-9DC1-FCC2-A80C2EA3C2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8C260B-FDF3-EF11-7012-44E579E33A60}"/>
              </a:ext>
            </a:extLst>
          </p:cNvPr>
          <p:cNvSpPr>
            <a:spLocks noGrp="1"/>
          </p:cNvSpPr>
          <p:nvPr>
            <p:ph type="title"/>
          </p:nvPr>
        </p:nvSpPr>
        <p:spPr/>
        <p:txBody>
          <a:bodyPr/>
          <a:lstStyle/>
          <a:p>
            <a:r>
              <a:rPr lang="en-US" dirty="0"/>
              <a:t>Consider a Subquery Tables</a:t>
            </a:r>
          </a:p>
        </p:txBody>
      </p:sp>
      <p:pic>
        <p:nvPicPr>
          <p:cNvPr id="4" name="Picture 3">
            <a:extLst>
              <a:ext uri="{FF2B5EF4-FFF2-40B4-BE49-F238E27FC236}">
                <a16:creationId xmlns:a16="http://schemas.microsoft.com/office/drawing/2014/main" id="{D0DDAE64-AADB-5A17-E96E-555E6631532A}"/>
              </a:ext>
            </a:extLst>
          </p:cNvPr>
          <p:cNvPicPr>
            <a:picLocks noChangeAspect="1"/>
          </p:cNvPicPr>
          <p:nvPr/>
        </p:nvPicPr>
        <p:blipFill>
          <a:blip r:embed="rId2"/>
          <a:stretch>
            <a:fillRect/>
          </a:stretch>
        </p:blipFill>
        <p:spPr>
          <a:xfrm>
            <a:off x="7010400" y="1756711"/>
            <a:ext cx="1995695" cy="2839752"/>
          </a:xfrm>
          <a:prstGeom prst="rect">
            <a:avLst/>
          </a:prstGeom>
        </p:spPr>
      </p:pic>
      <p:pic>
        <p:nvPicPr>
          <p:cNvPr id="5" name="Picture 4">
            <a:extLst>
              <a:ext uri="{FF2B5EF4-FFF2-40B4-BE49-F238E27FC236}">
                <a16:creationId xmlns:a16="http://schemas.microsoft.com/office/drawing/2014/main" id="{12A5DF27-2B94-6B80-9BDA-B6B204F2044F}"/>
              </a:ext>
            </a:extLst>
          </p:cNvPr>
          <p:cNvPicPr>
            <a:picLocks noChangeAspect="1"/>
          </p:cNvPicPr>
          <p:nvPr/>
        </p:nvPicPr>
        <p:blipFill>
          <a:blip r:embed="rId3"/>
          <a:stretch>
            <a:fillRect/>
          </a:stretch>
        </p:blipFill>
        <p:spPr>
          <a:xfrm>
            <a:off x="172570" y="1614333"/>
            <a:ext cx="1647660" cy="2982130"/>
          </a:xfrm>
          <a:prstGeom prst="rect">
            <a:avLst/>
          </a:prstGeom>
        </p:spPr>
      </p:pic>
      <p:sp>
        <p:nvSpPr>
          <p:cNvPr id="6" name="TextBox 5">
            <a:extLst>
              <a:ext uri="{FF2B5EF4-FFF2-40B4-BE49-F238E27FC236}">
                <a16:creationId xmlns:a16="http://schemas.microsoft.com/office/drawing/2014/main" id="{C9AB03B7-1FA3-FAE9-FC90-4698853337DF}"/>
              </a:ext>
            </a:extLst>
          </p:cNvPr>
          <p:cNvSpPr txBox="1"/>
          <p:nvPr/>
        </p:nvSpPr>
        <p:spPr>
          <a:xfrm>
            <a:off x="138054" y="1202713"/>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FCEC9C9E-8A5A-82B3-688B-7B842AA9CEA0}"/>
              </a:ext>
            </a:extLst>
          </p:cNvPr>
          <p:cNvSpPr txBox="1"/>
          <p:nvPr/>
        </p:nvSpPr>
        <p:spPr>
          <a:xfrm>
            <a:off x="7391400" y="1387379"/>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
        <p:nvSpPr>
          <p:cNvPr id="2" name="Rectangle 1">
            <a:extLst>
              <a:ext uri="{FF2B5EF4-FFF2-40B4-BE49-F238E27FC236}">
                <a16:creationId xmlns:a16="http://schemas.microsoft.com/office/drawing/2014/main" id="{4548CB64-49F5-A3E8-C057-9F9EC8FD12F9}"/>
              </a:ext>
            </a:extLst>
          </p:cNvPr>
          <p:cNvSpPr/>
          <p:nvPr/>
        </p:nvSpPr>
        <p:spPr>
          <a:xfrm>
            <a:off x="137976" y="659994"/>
            <a:ext cx="836183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name from student where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student.id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takes.id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as name from takes;</a:t>
            </a:r>
          </a:p>
        </p:txBody>
      </p:sp>
      <p:sp>
        <p:nvSpPr>
          <p:cNvPr id="12" name="Content Placeholder 7">
            <a:extLst>
              <a:ext uri="{FF2B5EF4-FFF2-40B4-BE49-F238E27FC236}">
                <a16:creationId xmlns:a16="http://schemas.microsoft.com/office/drawing/2014/main" id="{9BBD3BAF-3DDE-299E-3666-F7007E3A3E8E}"/>
              </a:ext>
            </a:extLst>
          </p:cNvPr>
          <p:cNvSpPr>
            <a:spLocks noGrp="1"/>
          </p:cNvSpPr>
          <p:nvPr>
            <p:ph idx="1"/>
          </p:nvPr>
        </p:nvSpPr>
        <p:spPr>
          <a:xfrm>
            <a:off x="2057400" y="1202712"/>
            <a:ext cx="4642443" cy="3426437"/>
          </a:xfrm>
        </p:spPr>
        <p:txBody>
          <a:bodyPr/>
          <a:lstStyle/>
          <a:p>
            <a:r>
              <a:rPr lang="en-US" sz="1600" dirty="0"/>
              <a:t>Assume I wrote a function </a:t>
            </a:r>
            <a:r>
              <a:rPr lang="en-US" sz="1600" dirty="0" err="1"/>
              <a:t>find_student_name</a:t>
            </a:r>
            <a:r>
              <a:rPr lang="en-US" sz="1600" dirty="0"/>
              <a:t>(x)</a:t>
            </a:r>
          </a:p>
          <a:p>
            <a:pPr lvl="1"/>
            <a:r>
              <a:rPr lang="en-US" sz="1400" dirty="0"/>
              <a:t>Input is an x</a:t>
            </a:r>
          </a:p>
          <a:p>
            <a:pPr lvl="1"/>
            <a:r>
              <a:rPr lang="en-US" sz="1400" dirty="0"/>
              <a:t>Loops through all students and returns students with </a:t>
            </a:r>
            <a:r>
              <a:rPr lang="en-US" sz="1400" dirty="0" err="1"/>
              <a:t>student.ID</a:t>
            </a:r>
            <a:r>
              <a:rPr lang="en-US" sz="1400" dirty="0"/>
              <a:t> = x.</a:t>
            </a:r>
          </a:p>
          <a:p>
            <a:r>
              <a:rPr lang="en-US" sz="1600" dirty="0"/>
              <a:t>The query with a subquery above is like:</a:t>
            </a:r>
          </a:p>
          <a:p>
            <a:pPr marL="0" indent="0">
              <a:buNone/>
            </a:pPr>
            <a:endParaRPr lang="en-US" sz="1600" dirty="0"/>
          </a:p>
          <a:p>
            <a:pPr marL="0" indent="0">
              <a:buNone/>
            </a:pPr>
            <a:r>
              <a:rPr lang="en-US" sz="1600" dirty="0"/>
              <a:t>result = []</a:t>
            </a:r>
          </a:p>
          <a:p>
            <a:pPr marL="0" indent="0">
              <a:buNone/>
            </a:pPr>
            <a:r>
              <a:rPr lang="en-US" sz="1600" dirty="0"/>
              <a:t>For t in takes:</a:t>
            </a:r>
          </a:p>
          <a:p>
            <a:pPr marL="0" indent="0">
              <a:buNone/>
            </a:pPr>
            <a:r>
              <a:rPr lang="en-US" sz="1600" dirty="0"/>
              <a:t>	</a:t>
            </a:r>
            <a:r>
              <a:rPr lang="en-US" sz="1600" dirty="0" err="1"/>
              <a:t>new_r</a:t>
            </a:r>
            <a:r>
              <a:rPr lang="en-US" sz="1600" dirty="0"/>
              <a:t> = t + </a:t>
            </a:r>
            <a:r>
              <a:rPr lang="en-US" sz="1600" dirty="0" err="1">
                <a:solidFill>
                  <a:srgbClr val="FF0000"/>
                </a:solidFill>
              </a:rPr>
              <a:t>find_student_name</a:t>
            </a:r>
            <a:r>
              <a:rPr lang="en-US" sz="1600" dirty="0">
                <a:solidFill>
                  <a:srgbClr val="FF0000"/>
                </a:solidFill>
              </a:rPr>
              <a:t>(</a:t>
            </a:r>
            <a:r>
              <a:rPr lang="en-US" sz="1600" dirty="0" err="1">
                <a:solidFill>
                  <a:srgbClr val="FF0000"/>
                </a:solidFill>
              </a:rPr>
              <a:t>t.id</a:t>
            </a:r>
            <a:r>
              <a:rPr lang="en-US" sz="1600" dirty="0">
                <a:solidFill>
                  <a:srgbClr val="FF0000"/>
                </a:solidFill>
              </a:rPr>
              <a:t>)</a:t>
            </a:r>
          </a:p>
          <a:p>
            <a:pPr marL="0" indent="0">
              <a:buNone/>
            </a:pPr>
            <a:r>
              <a:rPr lang="en-US" sz="1600" dirty="0"/>
              <a:t>	</a:t>
            </a:r>
            <a:r>
              <a:rPr lang="en-US" sz="1600" dirty="0" err="1"/>
              <a:t>result.append</a:t>
            </a:r>
            <a:r>
              <a:rPr lang="en-US" sz="1600" dirty="0"/>
              <a:t>(</a:t>
            </a:r>
            <a:r>
              <a:rPr lang="en-US" sz="1600" dirty="0" err="1"/>
              <a:t>new_r</a:t>
            </a:r>
            <a:r>
              <a:rPr lang="en-US" sz="1600" dirty="0"/>
              <a:t>)</a:t>
            </a:r>
          </a:p>
          <a:p>
            <a:pPr marL="0" indent="0">
              <a:buNone/>
            </a:pPr>
            <a:endParaRPr lang="en-US" sz="1600" dirty="0"/>
          </a:p>
        </p:txBody>
      </p:sp>
      <p:sp>
        <p:nvSpPr>
          <p:cNvPr id="9" name="Rounded Rectangle 8">
            <a:extLst>
              <a:ext uri="{FF2B5EF4-FFF2-40B4-BE49-F238E27FC236}">
                <a16:creationId xmlns:a16="http://schemas.microsoft.com/office/drawing/2014/main" id="{3B1797EA-E221-4858-4729-D249BC25FF4F}"/>
              </a:ext>
            </a:extLst>
          </p:cNvPr>
          <p:cNvSpPr/>
          <p:nvPr/>
        </p:nvSpPr>
        <p:spPr bwMode="auto">
          <a:xfrm>
            <a:off x="4509601" y="3947758"/>
            <a:ext cx="2457881" cy="914400"/>
          </a:xfrm>
          <a:prstGeom prst="roundRect">
            <a:avLst/>
          </a:prstGeom>
          <a:solidFill>
            <a:srgbClr val="0070C0"/>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Helvetica" charset="0"/>
              </a:rPr>
              <a:t>Covered.</a:t>
            </a:r>
            <a:br>
              <a:rPr kumimoji="0" lang="en-US" sz="1600" b="1" i="0" u="none" strike="noStrike" kern="0" cap="none" spc="0" normalizeH="0" baseline="0" noProof="0" dirty="0">
                <a:ln>
                  <a:noFill/>
                </a:ln>
                <a:solidFill>
                  <a:srgbClr val="FFFFFF"/>
                </a:solidFill>
                <a:effectLst/>
                <a:uLnTx/>
                <a:uFillTx/>
                <a:latin typeface="Helvetica" charset="0"/>
              </a:rPr>
            </a:br>
            <a:r>
              <a:rPr kumimoji="0" lang="en-US" sz="1600" b="1" i="0" u="none" strike="noStrike" kern="0" cap="none" spc="0" normalizeH="0" baseline="0" noProof="0" dirty="0">
                <a:ln>
                  <a:noFill/>
                </a:ln>
                <a:solidFill>
                  <a:srgbClr val="FFFFFF"/>
                </a:solidFill>
                <a:effectLst/>
                <a:uLnTx/>
                <a:uFillTx/>
                <a:latin typeface="Helvetica" charset="0"/>
              </a:rPr>
              <a:t>Review.</a:t>
            </a:r>
          </a:p>
        </p:txBody>
      </p:sp>
    </p:spTree>
    <p:extLst>
      <p:ext uri="{BB962C8B-B14F-4D97-AF65-F5344CB8AC3E}">
        <p14:creationId xmlns:p14="http://schemas.microsoft.com/office/powerpoint/2010/main" val="3615515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AD227-DB91-D8AA-3D81-3FA77BFF3763}"/>
            </a:ext>
          </a:extLst>
        </p:cNvPr>
        <p:cNvGrpSpPr/>
        <p:nvPr/>
      </p:nvGrpSpPr>
      <p:grpSpPr>
        <a:xfrm>
          <a:off x="0" y="0"/>
          <a:ext cx="0" cy="0"/>
          <a:chOff x="0" y="0"/>
          <a:chExt cx="0" cy="0"/>
        </a:xfrm>
      </p:grpSpPr>
      <p:sp>
        <p:nvSpPr>
          <p:cNvPr id="437250" name="Rectangle 2">
            <a:extLst>
              <a:ext uri="{FF2B5EF4-FFF2-40B4-BE49-F238E27FC236}">
                <a16:creationId xmlns:a16="http://schemas.microsoft.com/office/drawing/2014/main" id="{DCEFEDB7-DA6C-A290-A492-DA3F9B322616}"/>
              </a:ext>
            </a:extLst>
          </p:cNvPr>
          <p:cNvSpPr>
            <a:spLocks noGrp="1" noChangeArrowheads="1"/>
          </p:cNvSpPr>
          <p:nvPr>
            <p:ph type="title"/>
          </p:nvPr>
        </p:nvSpPr>
        <p:spPr/>
        <p:txBody>
          <a:bodyPr/>
          <a:lstStyle/>
          <a:p>
            <a:r>
              <a:rPr lang="en-US" altLang="en-US" dirty="0"/>
              <a:t>Nested Subqueries</a:t>
            </a:r>
          </a:p>
        </p:txBody>
      </p:sp>
      <p:sp>
        <p:nvSpPr>
          <p:cNvPr id="41986" name="Rectangle 3">
            <a:extLst>
              <a:ext uri="{FF2B5EF4-FFF2-40B4-BE49-F238E27FC236}">
                <a16:creationId xmlns:a16="http://schemas.microsoft.com/office/drawing/2014/main" id="{2302D73C-5DCE-E683-66CC-71BB4A01FD03}"/>
              </a:ext>
            </a:extLst>
          </p:cNvPr>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2C3A18F8-90D8-D0BA-FCAE-4B551F905C69}"/>
              </a:ext>
            </a:extLst>
          </p:cNvPr>
          <p:cNvSpPr txBox="1"/>
          <p:nvPr/>
        </p:nvSpPr>
        <p:spPr>
          <a:xfrm>
            <a:off x="4953000" y="1504950"/>
            <a:ext cx="3962400" cy="138499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Subquery MUST return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 single scalar if in the SELECT.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 Table if in the FROM.</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If in the WHERE:</a:t>
            </a:r>
          </a:p>
          <a:p>
            <a:pPr marL="1200150" marR="0" lvl="2"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Either a scalar or a table.</a:t>
            </a:r>
          </a:p>
          <a:p>
            <a:pPr marL="1200150" marR="0" lvl="2"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Depending on the operation.</a:t>
            </a:r>
          </a:p>
        </p:txBody>
      </p:sp>
      <p:sp>
        <p:nvSpPr>
          <p:cNvPr id="2" name="Rounded Rectangle 1">
            <a:extLst>
              <a:ext uri="{FF2B5EF4-FFF2-40B4-BE49-F238E27FC236}">
                <a16:creationId xmlns:a16="http://schemas.microsoft.com/office/drawing/2014/main" id="{92FD5860-49D9-7E03-0820-579CA27BE6DC}"/>
              </a:ext>
            </a:extLst>
          </p:cNvPr>
          <p:cNvSpPr/>
          <p:nvPr/>
        </p:nvSpPr>
        <p:spPr bwMode="auto">
          <a:xfrm>
            <a:off x="6324600" y="3278033"/>
            <a:ext cx="2457881" cy="914400"/>
          </a:xfrm>
          <a:prstGeom prst="roundRect">
            <a:avLst/>
          </a:prstGeom>
          <a:solidFill>
            <a:srgbClr val="0070C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accent1"/>
                </a:solidFill>
                <a:effectLst/>
                <a:latin typeface="Helvetica" charset="0"/>
              </a:rPr>
              <a:t>Covered.</a:t>
            </a:r>
            <a:br>
              <a:rPr kumimoji="0" lang="en-US" sz="1600" b="1" i="0" u="none" strike="noStrike" cap="none" normalizeH="0" baseline="0" dirty="0">
                <a:ln>
                  <a:noFill/>
                </a:ln>
                <a:solidFill>
                  <a:schemeClr val="accent1"/>
                </a:solidFill>
                <a:effectLst/>
                <a:latin typeface="Helvetica" charset="0"/>
              </a:rPr>
            </a:br>
            <a:r>
              <a:rPr kumimoji="0" lang="en-US" sz="1600" b="1" i="0" u="none" strike="noStrike" cap="none" normalizeH="0" baseline="0" dirty="0">
                <a:ln>
                  <a:noFill/>
                </a:ln>
                <a:solidFill>
                  <a:schemeClr val="accent1"/>
                </a:solidFill>
                <a:effectLst/>
                <a:latin typeface="Helvetica" charset="0"/>
              </a:rPr>
              <a:t>Review.</a:t>
            </a:r>
          </a:p>
        </p:txBody>
      </p:sp>
    </p:spTree>
    <p:extLst>
      <p:ext uri="{BB962C8B-B14F-4D97-AF65-F5344CB8AC3E}">
        <p14:creationId xmlns:p14="http://schemas.microsoft.com/office/powerpoint/2010/main" val="491711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73B2D-C55B-4C61-A4AB-35398293D37D}"/>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28843FC-7002-94FC-2E54-D0BE9384F6F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3A80E196-F625-CF9F-74F1-AD6E258BA3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68217796-017A-2EBB-30EF-0FCDFE74AFE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127DEA12-5964-8E4C-EA30-2F1F365252B2}"/>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1" u="none" strike="noStrike" kern="1200" cap="none" spc="0" normalizeH="0" baseline="0" noProof="0" dirty="0">
                <a:ln>
                  <a:noFill/>
                </a:ln>
                <a:solidFill>
                  <a:prstClr val="black"/>
                </a:solidFill>
                <a:effectLst/>
                <a:uLnTx/>
                <a:uFillTx/>
                <a:latin typeface="Calibri" charset="0"/>
                <a:ea typeface="ＭＳ Ｐゴシック" charset="-128"/>
                <a:cs typeface="+mn-cs"/>
              </a:rPr>
              <a:t>Subqueries</a:t>
            </a:r>
            <a:br>
              <a:rPr kumimoji="0" lang="en-US" altLang="en-US" sz="3600" b="0" i="1"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altLang="en-US" sz="3600" b="0" i="1" u="none" strike="noStrike" kern="1200" cap="none" spc="0" normalizeH="0" baseline="0" noProof="0" dirty="0">
                <a:ln>
                  <a:noFill/>
                </a:ln>
                <a:solidFill>
                  <a:prstClr val="black"/>
                </a:solidFill>
                <a:effectLst/>
                <a:uLnTx/>
                <a:uFillTx/>
                <a:latin typeface="Calibri" charset="0"/>
                <a:ea typeface="ＭＳ Ｐゴシック" charset="-128"/>
                <a:cs typeface="+mn-cs"/>
              </a:rPr>
              <a:t>Concepts and Examples</a:t>
            </a:r>
            <a:br>
              <a:rPr kumimoji="0" lang="en-US" altLang="en-US" sz="3600" b="0" i="1"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altLang="en-US" sz="3600" b="0" i="1" u="none" strike="noStrike" kern="1200" cap="none" spc="0" normalizeH="0" baseline="0" noProof="0" dirty="0">
                <a:ln>
                  <a:noFill/>
                </a:ln>
                <a:solidFill>
                  <a:prstClr val="black"/>
                </a:solidFill>
                <a:effectLst/>
                <a:uLnTx/>
                <a:uFillTx/>
                <a:latin typeface="Calibri" charset="0"/>
                <a:ea typeface="ＭＳ Ｐゴシック" charset="-128"/>
                <a:cs typeface="+mn-cs"/>
              </a:rPr>
              <a:t>(Including Set Membership)</a:t>
            </a:r>
            <a:endParaRPr kumimoji="0" lang="en-US" altLang="en-US" sz="2000" b="0" i="1"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4" name="TextBox 9">
            <a:extLst>
              <a:ext uri="{FF2B5EF4-FFF2-40B4-BE49-F238E27FC236}">
                <a16:creationId xmlns:a16="http://schemas.microsoft.com/office/drawing/2014/main" id="{4847AC27-9FBD-9BFE-0838-49C84B03A15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5: ER(4), Relational(4), SQL(4)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83871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DECF922-7A5D-4F40-0E12-4DE295A149C4}"/>
            </a:ext>
          </a:extLst>
        </p:cNvPr>
        <p:cNvGrpSpPr/>
        <p:nvPr/>
      </p:nvGrpSpPr>
      <p:grpSpPr>
        <a:xfrm>
          <a:off x="0" y="0"/>
          <a:ext cx="0" cy="0"/>
          <a:chOff x="0" y="0"/>
          <a:chExt cx="0" cy="0"/>
        </a:xfrm>
      </p:grpSpPr>
      <p:sp>
        <p:nvSpPr>
          <p:cNvPr id="439298" name="Rectangle 2">
            <a:extLst>
              <a:ext uri="{FF2B5EF4-FFF2-40B4-BE49-F238E27FC236}">
                <a16:creationId xmlns:a16="http://schemas.microsoft.com/office/drawing/2014/main" id="{31E237A2-EC0D-8561-A248-63D4BB0C551A}"/>
              </a:ext>
            </a:extLst>
          </p:cNvPr>
          <p:cNvSpPr>
            <a:spLocks noGrp="1" noChangeArrowheads="1"/>
          </p:cNvSpPr>
          <p:nvPr>
            <p:ph type="title"/>
          </p:nvPr>
        </p:nvSpPr>
        <p:spPr/>
        <p:txBody>
          <a:bodyPr/>
          <a:lstStyle/>
          <a:p>
            <a:r>
              <a:rPr lang="en-US" altLang="en-US" dirty="0"/>
              <a:t>Set Membership </a:t>
            </a:r>
          </a:p>
        </p:txBody>
      </p:sp>
      <p:sp>
        <p:nvSpPr>
          <p:cNvPr id="49154" name="Rectangle 3">
            <a:extLst>
              <a:ext uri="{FF2B5EF4-FFF2-40B4-BE49-F238E27FC236}">
                <a16:creationId xmlns:a16="http://schemas.microsoft.com/office/drawing/2014/main" id="{271A411C-0C57-389B-B6E8-FD7767AEA5D0}"/>
              </a:ext>
            </a:extLst>
          </p:cNvPr>
          <p:cNvSpPr>
            <a:spLocks noGrp="1" noChangeArrowheads="1"/>
          </p:cNvSpPr>
          <p:nvPr>
            <p:ph type="body" idx="1"/>
          </p:nvPr>
        </p:nvSpPr>
        <p:spPr>
          <a:xfrm>
            <a:off x="1722268" y="832248"/>
            <a:ext cx="5736235" cy="3886466"/>
          </a:xfrm>
        </p:spPr>
        <p:txBody>
          <a:bodyPr/>
          <a:lstStyle/>
          <a:p>
            <a:pPr>
              <a:tabLst>
                <a:tab pos="770335" algn="l"/>
              </a:tabLst>
            </a:pPr>
            <a:r>
              <a:rPr lang="en-US" altLang="en-US" dirty="0"/>
              <a:t>Find courses offered in Fall 2017 and in Spring 2018</a:t>
            </a:r>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r>
              <a:rPr lang="en-US" altLang="en-US" dirty="0"/>
              <a:t>Find courses offered in Fall 2017 but not in Spring 2018</a:t>
            </a:r>
          </a:p>
          <a:p>
            <a:pPr>
              <a:tabLst>
                <a:tab pos="770335" algn="l"/>
              </a:tabLst>
            </a:pPr>
            <a:endParaRPr lang="en-US" altLang="en-US" dirty="0"/>
          </a:p>
          <a:p>
            <a:pPr>
              <a:tabLst>
                <a:tab pos="770335" algn="l"/>
              </a:tabLst>
            </a:pPr>
            <a:endParaRPr lang="en-US" altLang="en-US" dirty="0"/>
          </a:p>
        </p:txBody>
      </p:sp>
      <p:sp>
        <p:nvSpPr>
          <p:cNvPr id="49156" name="Text Box 5">
            <a:extLst>
              <a:ext uri="{FF2B5EF4-FFF2-40B4-BE49-F238E27FC236}">
                <a16:creationId xmlns:a16="http://schemas.microsoft.com/office/drawing/2014/main" id="{7CEEE90A-A6C9-A69A-E8FB-E2586B5DC473}"/>
              </a:ext>
            </a:extLst>
          </p:cNvPr>
          <p:cNvSpPr txBox="1">
            <a:spLocks noChangeArrowheads="1"/>
          </p:cNvSpPr>
          <p:nvPr/>
        </p:nvSpPr>
        <p:spPr bwMode="auto">
          <a:xfrm>
            <a:off x="2362200" y="1174095"/>
            <a:ext cx="46624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b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'Spring'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2018);</a:t>
            </a:r>
          </a:p>
        </p:txBody>
      </p:sp>
      <p:sp>
        <p:nvSpPr>
          <p:cNvPr id="49157" name="Text Box 6">
            <a:extLst>
              <a:ext uri="{FF2B5EF4-FFF2-40B4-BE49-F238E27FC236}">
                <a16:creationId xmlns:a16="http://schemas.microsoft.com/office/drawing/2014/main" id="{09F96EDA-0D29-0AB4-78B9-1FE086937F7C}"/>
              </a:ext>
            </a:extLst>
          </p:cNvPr>
          <p:cNvSpPr txBox="1">
            <a:spLocks noChangeArrowheads="1"/>
          </p:cNvSpPr>
          <p:nvPr/>
        </p:nvSpPr>
        <p:spPr bwMode="auto">
          <a:xfrm>
            <a:off x="2362200" y="2770039"/>
            <a:ext cx="49399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b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not in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'Spring'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2018);</a:t>
            </a:r>
          </a:p>
        </p:txBody>
      </p:sp>
    </p:spTree>
    <p:extLst>
      <p:ext uri="{BB962C8B-B14F-4D97-AF65-F5344CB8AC3E}">
        <p14:creationId xmlns:p14="http://schemas.microsoft.com/office/powerpoint/2010/main" val="3785468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2FDC86F-7337-C47B-AF43-061FD2EE50C0}"/>
            </a:ext>
          </a:extLst>
        </p:cNvPr>
        <p:cNvGrpSpPr/>
        <p:nvPr/>
      </p:nvGrpSpPr>
      <p:grpSpPr>
        <a:xfrm>
          <a:off x="0" y="0"/>
          <a:ext cx="0" cy="0"/>
          <a:chOff x="0" y="0"/>
          <a:chExt cx="0" cy="0"/>
        </a:xfrm>
      </p:grpSpPr>
      <p:sp>
        <p:nvSpPr>
          <p:cNvPr id="441346" name="Rectangle 2">
            <a:extLst>
              <a:ext uri="{FF2B5EF4-FFF2-40B4-BE49-F238E27FC236}">
                <a16:creationId xmlns:a16="http://schemas.microsoft.com/office/drawing/2014/main" id="{85ACBD1B-A433-DEFA-0628-450ABB26A82C}"/>
              </a:ext>
            </a:extLst>
          </p:cNvPr>
          <p:cNvSpPr>
            <a:spLocks noGrp="1" noChangeArrowheads="1"/>
          </p:cNvSpPr>
          <p:nvPr>
            <p:ph type="title"/>
          </p:nvPr>
        </p:nvSpPr>
        <p:spPr/>
        <p:txBody>
          <a:bodyPr/>
          <a:lstStyle/>
          <a:p>
            <a:r>
              <a:rPr lang="en-US" altLang="en-US" dirty="0"/>
              <a:t>Set Membership (Cont.)</a:t>
            </a:r>
          </a:p>
        </p:txBody>
      </p:sp>
      <p:sp>
        <p:nvSpPr>
          <p:cNvPr id="50178" name="Rectangle 3">
            <a:extLst>
              <a:ext uri="{FF2B5EF4-FFF2-40B4-BE49-F238E27FC236}">
                <a16:creationId xmlns:a16="http://schemas.microsoft.com/office/drawing/2014/main" id="{45E62B53-E302-DA89-9D57-5998E8EF8632}"/>
              </a:ext>
            </a:extLst>
          </p:cNvPr>
          <p:cNvSpPr>
            <a:spLocks noGrp="1" noChangeArrowheads="1"/>
          </p:cNvSpPr>
          <p:nvPr>
            <p:ph type="body" idx="1"/>
          </p:nvPr>
        </p:nvSpPr>
        <p:spPr>
          <a:xfrm>
            <a:off x="1719263" y="842815"/>
            <a:ext cx="5749077" cy="3802337"/>
          </a:xfrm>
        </p:spPr>
        <p:txBody>
          <a:bodyPr/>
          <a:lstStyle/>
          <a:p>
            <a:pPr defTabSz="686991">
              <a:tabLst>
                <a:tab pos="513160" algn="l"/>
                <a:tab pos="938213" algn="l"/>
              </a:tabLst>
            </a:pPr>
            <a:r>
              <a:rPr lang="en-US" altLang="en-US" dirty="0"/>
              <a:t>Name all instructors whose name is neither “Mozart” nor Einstein”</a:t>
            </a:r>
          </a:p>
          <a:p>
            <a:pPr marL="0" indent="0" defTabSz="686991">
              <a:buNone/>
              <a:tabLst>
                <a:tab pos="513160" algn="l"/>
                <a:tab pos="938213" algn="l"/>
              </a:tabLst>
            </a:pPr>
            <a:endParaRPr lang="en-US" altLang="en-US" sz="600" dirty="0"/>
          </a:p>
          <a:p>
            <a:pPr>
              <a:spcBef>
                <a:spcPts val="0"/>
              </a:spcBef>
              <a:buNone/>
            </a:pPr>
            <a:r>
              <a:rPr lang="en-US" altLang="en-US" dirty="0"/>
              <a:t>                 </a:t>
            </a:r>
            <a:r>
              <a:rPr lang="en-US" altLang="en-US" b="1" dirty="0"/>
              <a:t>select distinct </a:t>
            </a:r>
            <a:r>
              <a:rPr lang="en-US" altLang="en-US" i="1" dirty="0"/>
              <a:t>name</a:t>
            </a:r>
            <a:endParaRPr lang="en-US" altLang="en-US" dirty="0"/>
          </a:p>
          <a:p>
            <a:pPr>
              <a:spcBef>
                <a:spcPts val="0"/>
              </a:spcBef>
              <a:buNone/>
            </a:pPr>
            <a:r>
              <a:rPr lang="en-US" altLang="en-US" b="1" dirty="0"/>
              <a:t>                 from </a:t>
            </a:r>
            <a:r>
              <a:rPr lang="en-US" altLang="en-US" i="1" dirty="0"/>
              <a:t>instructor</a:t>
            </a:r>
          </a:p>
          <a:p>
            <a:pPr>
              <a:spcBef>
                <a:spcPts val="0"/>
              </a:spcBef>
              <a:buNone/>
            </a:pPr>
            <a:r>
              <a:rPr lang="en-US" altLang="en-US" b="1" dirty="0"/>
              <a:t>                 where </a:t>
            </a:r>
            <a:r>
              <a:rPr lang="en-US" altLang="en-US" dirty="0"/>
              <a:t> </a:t>
            </a:r>
            <a:r>
              <a:rPr lang="en-US" altLang="en-US" i="1" dirty="0"/>
              <a:t>name </a:t>
            </a:r>
            <a:r>
              <a:rPr lang="en-US" altLang="en-US" b="1" dirty="0"/>
              <a:t>not in </a:t>
            </a:r>
            <a:r>
              <a:rPr lang="en-US" altLang="en-US" dirty="0"/>
              <a:t>('Mozart', 'Einstein') </a:t>
            </a:r>
          </a:p>
          <a:p>
            <a:pPr>
              <a:buNone/>
            </a:pPr>
            <a:endParaRPr lang="en-US" altLang="en-US" sz="600" dirty="0"/>
          </a:p>
          <a:p>
            <a:pPr defTabSz="686991">
              <a:tabLst>
                <a:tab pos="513160" algn="l"/>
                <a:tab pos="938213" algn="l"/>
              </a:tabLst>
            </a:pPr>
            <a:r>
              <a:rPr lang="en-US" altLang="en-US" dirty="0"/>
              <a:t>Find the total number of (distinct) students who have taken course sections taught by the instructor with </a:t>
            </a:r>
            <a:r>
              <a:rPr lang="en-US" altLang="en-US" i="1" dirty="0"/>
              <a:t>ID </a:t>
            </a:r>
            <a:r>
              <a:rPr lang="en-US" altLang="en-US" dirty="0"/>
              <a:t>10101</a:t>
            </a:r>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sz="600" dirty="0"/>
          </a:p>
          <a:p>
            <a:pPr defTabSz="686991">
              <a:tabLst>
                <a:tab pos="513160" algn="l"/>
                <a:tab pos="938213" algn="l"/>
              </a:tabLst>
            </a:pPr>
            <a:r>
              <a:rPr lang="en-US" altLang="en-US" dirty="0"/>
              <a:t>Note: Above query can be written in a much simpler manner.  </a:t>
            </a:r>
            <a:br>
              <a:rPr lang="en-US" altLang="en-US" dirty="0"/>
            </a:br>
            <a:r>
              <a:rPr lang="en-US" altLang="en-US" dirty="0"/>
              <a:t>The formulation above is simply to illustrate SQL features</a:t>
            </a:r>
          </a:p>
          <a:p>
            <a:pPr defTabSz="686991">
              <a:tabLst>
                <a:tab pos="513160" algn="l"/>
                <a:tab pos="938213" algn="l"/>
              </a:tabLst>
            </a:pPr>
            <a:endParaRPr lang="en-US" altLang="en-US" i="1" dirty="0"/>
          </a:p>
        </p:txBody>
      </p:sp>
      <p:sp>
        <p:nvSpPr>
          <p:cNvPr id="50180" name="Text Box 5">
            <a:extLst>
              <a:ext uri="{FF2B5EF4-FFF2-40B4-BE49-F238E27FC236}">
                <a16:creationId xmlns:a16="http://schemas.microsoft.com/office/drawing/2014/main" id="{AE7F810E-372A-5C5E-011F-AAA3E0A15D44}"/>
              </a:ext>
            </a:extLst>
          </p:cNvPr>
          <p:cNvSpPr txBox="1">
            <a:spLocks noChangeArrowheads="1"/>
          </p:cNvSpPr>
          <p:nvPr/>
        </p:nvSpPr>
        <p:spPr bwMode="auto">
          <a:xfrm>
            <a:off x="2495809" y="2483466"/>
            <a:ext cx="4826050" cy="182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count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distinct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 </a:t>
            </a:r>
            <a:b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teaches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teaches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10101);</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4067734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CFBBF-EC6B-AA9E-262E-1DFDCA4A8D8A}"/>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B01FA17E-0080-CB2D-0C0A-0F9DEF62B953}"/>
              </a:ext>
            </a:extLst>
          </p:cNvPr>
          <p:cNvSpPr>
            <a:spLocks noGrp="1" noChangeArrowheads="1"/>
          </p:cNvSpPr>
          <p:nvPr>
            <p:ph type="title"/>
          </p:nvPr>
        </p:nvSpPr>
        <p:spPr>
          <a:xfrm>
            <a:off x="1719263" y="1852613"/>
            <a:ext cx="6057900" cy="457200"/>
          </a:xfrm>
        </p:spPr>
        <p:txBody>
          <a:bodyPr/>
          <a:lstStyle/>
          <a:p>
            <a:r>
              <a:rPr lang="en-US" altLang="en-US" dirty="0"/>
              <a:t>Set Comparison</a:t>
            </a:r>
          </a:p>
        </p:txBody>
      </p:sp>
    </p:spTree>
    <p:extLst>
      <p:ext uri="{BB962C8B-B14F-4D97-AF65-F5344CB8AC3E}">
        <p14:creationId xmlns:p14="http://schemas.microsoft.com/office/powerpoint/2010/main" val="1546583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94587"/>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br>
              <a:rPr lang="en-US" altLang="en-US" sz="3600" dirty="0">
                <a:solidFill>
                  <a:schemeClr val="bg1"/>
                </a:solidFill>
              </a:rPr>
            </a:br>
            <a:r>
              <a:rPr lang="en-US" altLang="en-US" sz="3600" dirty="0">
                <a:solidFill>
                  <a:schemeClr val="bg1"/>
                </a:solidFill>
              </a:rPr>
              <a:t>and</a:t>
            </a:r>
            <a:br>
              <a:rPr lang="en-US" altLang="en-US" sz="3600" dirty="0">
                <a:solidFill>
                  <a:schemeClr val="bg1"/>
                </a:solidFill>
              </a:rPr>
            </a:br>
            <a:r>
              <a:rPr lang="en-US" altLang="en-US" sz="3600" dirty="0">
                <a:solidFill>
                  <a:schemeClr val="bg1"/>
                </a:solidFill>
              </a:rPr>
              <a:t>course updates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5: ER(4), Relational(4), SQL(4)			© Donald F. Ferguson, 2024</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44279E8B-A16D-4DFF-F69C-46F7D2A0891E}"/>
            </a:ext>
          </a:extLst>
        </p:cNvPr>
        <p:cNvGrpSpPr/>
        <p:nvPr/>
      </p:nvGrpSpPr>
      <p:grpSpPr>
        <a:xfrm>
          <a:off x="0" y="0"/>
          <a:ext cx="0" cy="0"/>
          <a:chOff x="0" y="0"/>
          <a:chExt cx="0" cy="0"/>
        </a:xfrm>
      </p:grpSpPr>
      <p:sp>
        <p:nvSpPr>
          <p:cNvPr id="443394" name="Rectangle 2">
            <a:extLst>
              <a:ext uri="{FF2B5EF4-FFF2-40B4-BE49-F238E27FC236}">
                <a16:creationId xmlns:a16="http://schemas.microsoft.com/office/drawing/2014/main" id="{F1144534-7D34-D5F9-DF76-07394110CEB1}"/>
              </a:ext>
            </a:extLst>
          </p:cNvPr>
          <p:cNvSpPr>
            <a:spLocks noGrp="1" noChangeArrowheads="1"/>
          </p:cNvSpPr>
          <p:nvPr>
            <p:ph type="title"/>
          </p:nvPr>
        </p:nvSpPr>
        <p:spPr>
          <a:xfrm>
            <a:off x="1557338" y="107156"/>
            <a:ext cx="6057900" cy="457200"/>
          </a:xfrm>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a:extLst>
              <a:ext uri="{FF2B5EF4-FFF2-40B4-BE49-F238E27FC236}">
                <a16:creationId xmlns:a16="http://schemas.microsoft.com/office/drawing/2014/main" id="{E6619DE6-25BA-8456-7944-0162EAA5F378}"/>
              </a:ext>
            </a:extLst>
          </p:cNvPr>
          <p:cNvSpPr>
            <a:spLocks noGrp="1" noChangeArrowheads="1"/>
          </p:cNvSpPr>
          <p:nvPr>
            <p:ph type="body" idx="1"/>
          </p:nvPr>
        </p:nvSpPr>
        <p:spPr>
          <a:xfrm>
            <a:off x="1715610" y="829865"/>
            <a:ext cx="5538179" cy="3151869"/>
          </a:xfrm>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a:extLst>
              <a:ext uri="{FF2B5EF4-FFF2-40B4-BE49-F238E27FC236}">
                <a16:creationId xmlns:a16="http://schemas.microsoft.com/office/drawing/2014/main" id="{558CB560-61CA-E237-28A6-7A7389B49CF1}"/>
              </a:ext>
            </a:extLst>
          </p:cNvPr>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some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
        <p:nvSpPr>
          <p:cNvPr id="51205" name="Text Box 6">
            <a:extLst>
              <a:ext uri="{FF2B5EF4-FFF2-40B4-BE49-F238E27FC236}">
                <a16:creationId xmlns:a16="http://schemas.microsoft.com/office/drawing/2014/main" id="{C9AD9F9E-BE32-3ED9-9475-5AC69CB37A24}"/>
              </a:ext>
            </a:extLst>
          </p:cNvPr>
          <p:cNvSpPr txBox="1">
            <a:spLocks noChangeArrowheads="1"/>
          </p:cNvSpPr>
          <p:nvPr/>
        </p:nvSpPr>
        <p:spPr bwMode="auto">
          <a:xfrm>
            <a:off x="2607469" y="13548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S.dept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3786250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B23CF-FCD1-8471-512A-8415AD1AA7E6}"/>
            </a:ext>
          </a:extLst>
        </p:cNvPr>
        <p:cNvGrpSpPr/>
        <p:nvPr/>
      </p:nvGrpSpPr>
      <p:grpSpPr>
        <a:xfrm>
          <a:off x="0" y="0"/>
          <a:ext cx="0" cy="0"/>
          <a:chOff x="0" y="0"/>
          <a:chExt cx="0" cy="0"/>
        </a:xfrm>
      </p:grpSpPr>
      <p:sp>
        <p:nvSpPr>
          <p:cNvPr id="445442" name="Rectangle 2">
            <a:extLst>
              <a:ext uri="{FF2B5EF4-FFF2-40B4-BE49-F238E27FC236}">
                <a16:creationId xmlns:a16="http://schemas.microsoft.com/office/drawing/2014/main" id="{1F657FA9-6A24-D4B8-501F-83D47A82EF98}"/>
              </a:ext>
            </a:extLst>
          </p:cNvPr>
          <p:cNvSpPr>
            <a:spLocks noGrp="1" noChangeArrowheads="1"/>
          </p:cNvSpPr>
          <p:nvPr>
            <p:ph type="title"/>
          </p:nvPr>
        </p:nvSpPr>
        <p:spPr>
          <a:xfrm>
            <a:off x="1610916" y="109791"/>
            <a:ext cx="6057900" cy="457200"/>
          </a:xfrm>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a:extLst>
              <a:ext uri="{FF2B5EF4-FFF2-40B4-BE49-F238E27FC236}">
                <a16:creationId xmlns:a16="http://schemas.microsoft.com/office/drawing/2014/main" id="{A342A6BF-7D73-7195-D168-63E7BE935100}"/>
              </a:ext>
            </a:extLst>
          </p:cNvPr>
          <p:cNvSpPr>
            <a:spLocks noGrp="1" noChangeArrowheads="1"/>
          </p:cNvSpPr>
          <p:nvPr>
            <p:ph type="body" idx="1"/>
          </p:nvPr>
        </p:nvSpPr>
        <p:spPr>
          <a:xfrm>
            <a:off x="1711149" y="829867"/>
            <a:ext cx="5100637" cy="535781"/>
          </a:xfrm>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a:extLst>
              <a:ext uri="{FF2B5EF4-FFF2-40B4-BE49-F238E27FC236}">
                <a16:creationId xmlns:a16="http://schemas.microsoft.com/office/drawing/2014/main" id="{287656D9-D22E-3405-9992-0DE753BA8251}"/>
              </a:ext>
            </a:extLst>
          </p:cNvPr>
          <p:cNvGrpSpPr>
            <a:grpSpLocks/>
          </p:cNvGrpSpPr>
          <p:nvPr/>
        </p:nvGrpSpPr>
        <p:grpSpPr bwMode="auto">
          <a:xfrm>
            <a:off x="2277666" y="1464469"/>
            <a:ext cx="5854303" cy="3175397"/>
            <a:chOff x="809625" y="1952625"/>
            <a:chExt cx="7805738" cy="4233863"/>
          </a:xfrm>
        </p:grpSpPr>
        <p:grpSp>
          <p:nvGrpSpPr>
            <p:cNvPr id="3" name="Group 4">
              <a:extLst>
                <a:ext uri="{FF2B5EF4-FFF2-40B4-BE49-F238E27FC236}">
                  <a16:creationId xmlns:a16="http://schemas.microsoft.com/office/drawing/2014/main" id="{25D83636-319C-3276-2080-6C81D005EAED}"/>
                </a:ext>
              </a:extLst>
            </p:cNvPr>
            <p:cNvGrpSpPr>
              <a:grpSpLocks/>
            </p:cNvGrpSpPr>
            <p:nvPr/>
          </p:nvGrpSpPr>
          <p:grpSpPr bwMode="auto">
            <a:xfrm>
              <a:off x="2105025" y="1952625"/>
              <a:ext cx="457200" cy="1066800"/>
              <a:chOff x="2448" y="1296"/>
              <a:chExt cx="288" cy="960"/>
            </a:xfrm>
          </p:grpSpPr>
          <p:sp>
            <p:nvSpPr>
              <p:cNvPr id="52246" name="Rectangle 5">
                <a:extLst>
                  <a:ext uri="{FF2B5EF4-FFF2-40B4-BE49-F238E27FC236}">
                    <a16:creationId xmlns:a16="http://schemas.microsoft.com/office/drawing/2014/main" id="{D0793AD5-0591-83DA-49E6-F32A3CB61EB3}"/>
                  </a:ext>
                </a:extLst>
              </p:cNvPr>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47" name="Rectangle 6">
                <a:extLst>
                  <a:ext uri="{FF2B5EF4-FFF2-40B4-BE49-F238E27FC236}">
                    <a16:creationId xmlns:a16="http://schemas.microsoft.com/office/drawing/2014/main" id="{BE0334D3-F9FF-EA1A-B613-EFA75846717C}"/>
                  </a:ext>
                </a:extLst>
              </p:cNvPr>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48" name="Rectangle 7">
                <a:extLst>
                  <a:ext uri="{FF2B5EF4-FFF2-40B4-BE49-F238E27FC236}">
                    <a16:creationId xmlns:a16="http://schemas.microsoft.com/office/drawing/2014/main" id="{77B11F41-3C49-85BB-7322-11EC57768D1E}"/>
                  </a:ext>
                </a:extLst>
              </p:cNvPr>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2229" name="Text Box 8">
              <a:extLst>
                <a:ext uri="{FF2B5EF4-FFF2-40B4-BE49-F238E27FC236}">
                  <a16:creationId xmlns:a16="http://schemas.microsoft.com/office/drawing/2014/main" id="{0A88CE54-AC37-3CE9-CC27-F15372C81E5F}"/>
                </a:ext>
              </a:extLst>
            </p:cNvPr>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30" name="Text Box 9">
              <a:extLst>
                <a:ext uri="{FF2B5EF4-FFF2-40B4-BE49-F238E27FC236}">
                  <a16:creationId xmlns:a16="http://schemas.microsoft.com/office/drawing/2014/main" id="{59CEBC2B-ED0D-A3C0-FF19-FE13E4F19360}"/>
                </a:ext>
              </a:extLst>
            </p:cNvPr>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31" name="Rectangle 10">
              <a:extLst>
                <a:ext uri="{FF2B5EF4-FFF2-40B4-BE49-F238E27FC236}">
                  <a16:creationId xmlns:a16="http://schemas.microsoft.com/office/drawing/2014/main" id="{B1C8210D-4B17-3CFC-7E52-08A7215F5418}"/>
                </a:ext>
              </a:extLst>
            </p:cNvPr>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2" name="Rectangle 11">
              <a:extLst>
                <a:ext uri="{FF2B5EF4-FFF2-40B4-BE49-F238E27FC236}">
                  <a16:creationId xmlns:a16="http://schemas.microsoft.com/office/drawing/2014/main" id="{11073D8A-C313-6C67-AFCE-8CD986CC870F}"/>
                </a:ext>
              </a:extLst>
            </p:cNvPr>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3" name="Rectangle 12">
              <a:extLst>
                <a:ext uri="{FF2B5EF4-FFF2-40B4-BE49-F238E27FC236}">
                  <a16:creationId xmlns:a16="http://schemas.microsoft.com/office/drawing/2014/main" id="{29E8EB40-00E5-8DC0-6BDB-58EC6E212BB8}"/>
                </a:ext>
              </a:extLst>
            </p:cNvPr>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4" name="Text Box 13">
              <a:extLst>
                <a:ext uri="{FF2B5EF4-FFF2-40B4-BE49-F238E27FC236}">
                  <a16:creationId xmlns:a16="http://schemas.microsoft.com/office/drawing/2014/main" id="{97D45706-50DD-BAD7-9F1D-06F798C20B57}"/>
                </a:ext>
              </a:extLst>
            </p:cNvPr>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2235" name="Rectangle 14">
              <a:extLst>
                <a:ext uri="{FF2B5EF4-FFF2-40B4-BE49-F238E27FC236}">
                  <a16:creationId xmlns:a16="http://schemas.microsoft.com/office/drawing/2014/main" id="{CB1936F7-9EF2-5F65-0FA3-CB73A9A2C30B}"/>
                </a:ext>
              </a:extLst>
            </p:cNvPr>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6" name="Rectangle 15">
              <a:extLst>
                <a:ext uri="{FF2B5EF4-FFF2-40B4-BE49-F238E27FC236}">
                  <a16:creationId xmlns:a16="http://schemas.microsoft.com/office/drawing/2014/main" id="{8A735FB0-E95E-C16B-E3CD-1B536830464F}"/>
                </a:ext>
              </a:extLst>
            </p:cNvPr>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7" name="Rectangle 16">
              <a:extLst>
                <a:ext uri="{FF2B5EF4-FFF2-40B4-BE49-F238E27FC236}">
                  <a16:creationId xmlns:a16="http://schemas.microsoft.com/office/drawing/2014/main" id="{8A7E2862-7156-361C-2303-82D8453F6947}"/>
                </a:ext>
              </a:extLst>
            </p:cNvPr>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8" name="Text Box 17">
              <a:extLst>
                <a:ext uri="{FF2B5EF4-FFF2-40B4-BE49-F238E27FC236}">
                  <a16:creationId xmlns:a16="http://schemas.microsoft.com/office/drawing/2014/main" id="{256EF609-1D03-02A2-3F99-4A78631C1441}"/>
                </a:ext>
              </a:extLst>
            </p:cNvPr>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p>
          </p:txBody>
        </p:sp>
        <p:sp>
          <p:nvSpPr>
            <p:cNvPr id="52239" name="Text Box 18">
              <a:extLst>
                <a:ext uri="{FF2B5EF4-FFF2-40B4-BE49-F238E27FC236}">
                  <a16:creationId xmlns:a16="http://schemas.microsoft.com/office/drawing/2014/main" id="{01E5A96F-7484-9C0F-164B-8652C169FB2B}"/>
                </a:ext>
              </a:extLst>
            </p:cNvPr>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0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5)</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2240" name="Text Box 19">
              <a:extLst>
                <a:ext uri="{FF2B5EF4-FFF2-40B4-BE49-F238E27FC236}">
                  <a16:creationId xmlns:a16="http://schemas.microsoft.com/office/drawing/2014/main" id="{85EA565A-73BC-01FC-9CE3-E1E8B3A301C2}"/>
                </a:ext>
              </a:extLst>
            </p:cNvPr>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(read:  5 &lt; some tuple in the relation) </a:t>
              </a:r>
            </a:p>
          </p:txBody>
        </p:sp>
        <p:sp>
          <p:nvSpPr>
            <p:cNvPr id="52241" name="Text Box 20">
              <a:extLst>
                <a:ext uri="{FF2B5EF4-FFF2-40B4-BE49-F238E27FC236}">
                  <a16:creationId xmlns:a16="http://schemas.microsoft.com/office/drawing/2014/main" id="{6629E46D-4A47-73B4-5AE7-79A88B7FFF91}"/>
                </a:ext>
              </a:extLst>
            </p:cNvPr>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2" name="Text Box 21">
              <a:extLst>
                <a:ext uri="{FF2B5EF4-FFF2-40B4-BE49-F238E27FC236}">
                  <a16:creationId xmlns:a16="http://schemas.microsoft.com/office/drawing/2014/main" id="{F33ED0F7-9ED4-CE5B-14B8-82FBAF83B0D9}"/>
                </a:ext>
              </a:extLst>
            </p:cNvPr>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43" name="Text Box 22">
              <a:extLst>
                <a:ext uri="{FF2B5EF4-FFF2-40B4-BE49-F238E27FC236}">
                  <a16:creationId xmlns:a16="http://schemas.microsoft.com/office/drawing/2014/main" id="{256D69B2-57C6-C273-6787-2833A905F281}"/>
                </a:ext>
              </a:extLst>
            </p:cNvPr>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4" name="Rectangle 23">
              <a:extLst>
                <a:ext uri="{FF2B5EF4-FFF2-40B4-BE49-F238E27FC236}">
                  <a16:creationId xmlns:a16="http://schemas.microsoft.com/office/drawing/2014/main" id="{FA1682C5-AE4B-4964-C8F4-543AD8DE730A}"/>
                </a:ext>
              </a:extLst>
            </p:cNvPr>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p:txBody>
        </p:sp>
        <p:sp>
          <p:nvSpPr>
            <p:cNvPr id="52245" name="Line 24">
              <a:extLst>
                <a:ext uri="{FF2B5EF4-FFF2-40B4-BE49-F238E27FC236}">
                  <a16:creationId xmlns:a16="http://schemas.microsoft.com/office/drawing/2014/main" id="{595A6F36-7BB9-C5E3-B032-546B2C1E833B}"/>
                </a:ext>
              </a:extLst>
            </p:cNvPr>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687358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37DDD13-D249-0920-3754-4407F10F3E88}"/>
            </a:ext>
          </a:extLst>
        </p:cNvPr>
        <p:cNvGrpSpPr/>
        <p:nvPr/>
      </p:nvGrpSpPr>
      <p:grpSpPr>
        <a:xfrm>
          <a:off x="0" y="0"/>
          <a:ext cx="0" cy="0"/>
          <a:chOff x="0" y="0"/>
          <a:chExt cx="0" cy="0"/>
        </a:xfrm>
      </p:grpSpPr>
      <p:sp>
        <p:nvSpPr>
          <p:cNvPr id="447490" name="Rectangle 2">
            <a:extLst>
              <a:ext uri="{FF2B5EF4-FFF2-40B4-BE49-F238E27FC236}">
                <a16:creationId xmlns:a16="http://schemas.microsoft.com/office/drawing/2014/main" id="{23E1E104-8FA4-A42F-5521-A7F07105C551}"/>
              </a:ext>
            </a:extLst>
          </p:cNvPr>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a:extLst>
              <a:ext uri="{FF2B5EF4-FFF2-40B4-BE49-F238E27FC236}">
                <a16:creationId xmlns:a16="http://schemas.microsoft.com/office/drawing/2014/main" id="{EB4BC45F-0A0D-970F-C2CC-892B3CD5B5B9}"/>
              </a:ext>
            </a:extLst>
          </p:cNvPr>
          <p:cNvSpPr>
            <a:spLocks noGrp="1" noChangeArrowheads="1"/>
          </p:cNvSpPr>
          <p:nvPr>
            <p:ph type="body" idx="1"/>
          </p:nvPr>
        </p:nvSpPr>
        <p:spPr>
          <a:xfrm>
            <a:off x="1719263" y="831057"/>
            <a:ext cx="5760529" cy="549688"/>
          </a:xfrm>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a:extLst>
              <a:ext uri="{FF2B5EF4-FFF2-40B4-BE49-F238E27FC236}">
                <a16:creationId xmlns:a16="http://schemas.microsoft.com/office/drawing/2014/main" id="{02F9A8F6-CD75-7A3F-086B-0479FC15A6E4}"/>
              </a:ext>
            </a:extLst>
          </p:cNvPr>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5529472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044BB-AD30-D15F-7AAC-16F2F02CD66E}"/>
            </a:ext>
          </a:extLst>
        </p:cNvPr>
        <p:cNvGrpSpPr/>
        <p:nvPr/>
      </p:nvGrpSpPr>
      <p:grpSpPr>
        <a:xfrm>
          <a:off x="0" y="0"/>
          <a:ext cx="0" cy="0"/>
          <a:chOff x="0" y="0"/>
          <a:chExt cx="0" cy="0"/>
        </a:xfrm>
      </p:grpSpPr>
      <p:sp>
        <p:nvSpPr>
          <p:cNvPr id="449538" name="Rectangle 2">
            <a:extLst>
              <a:ext uri="{FF2B5EF4-FFF2-40B4-BE49-F238E27FC236}">
                <a16:creationId xmlns:a16="http://schemas.microsoft.com/office/drawing/2014/main" id="{3144B1B4-95EE-8CC0-7252-E4D6B88294CE}"/>
              </a:ext>
            </a:extLst>
          </p:cNvPr>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a:extLst>
              <a:ext uri="{FF2B5EF4-FFF2-40B4-BE49-F238E27FC236}">
                <a16:creationId xmlns:a16="http://schemas.microsoft.com/office/drawing/2014/main" id="{43CC62B3-4DD3-B2CA-82F9-413C01C31FD0}"/>
              </a:ext>
            </a:extLst>
          </p:cNvPr>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a:extLst>
              <a:ext uri="{FF2B5EF4-FFF2-40B4-BE49-F238E27FC236}">
                <a16:creationId xmlns:a16="http://schemas.microsoft.com/office/drawing/2014/main" id="{D141E1B6-D2C9-67A7-BCD8-6062EE2F5A95}"/>
              </a:ext>
            </a:extLst>
          </p:cNvPr>
          <p:cNvGrpSpPr>
            <a:grpSpLocks/>
          </p:cNvGrpSpPr>
          <p:nvPr/>
        </p:nvGrpSpPr>
        <p:grpSpPr bwMode="auto">
          <a:xfrm>
            <a:off x="2166937" y="1314451"/>
            <a:ext cx="5100638" cy="3164681"/>
            <a:chOff x="1238250" y="1752600"/>
            <a:chExt cx="6800850" cy="4219575"/>
          </a:xfrm>
        </p:grpSpPr>
        <p:grpSp>
          <p:nvGrpSpPr>
            <p:cNvPr id="3" name="Group 4">
              <a:extLst>
                <a:ext uri="{FF2B5EF4-FFF2-40B4-BE49-F238E27FC236}">
                  <a16:creationId xmlns:a16="http://schemas.microsoft.com/office/drawing/2014/main" id="{F76B89CC-27EE-CA5B-B01B-53A8F1442457}"/>
                </a:ext>
              </a:extLst>
            </p:cNvPr>
            <p:cNvGrpSpPr>
              <a:grpSpLocks/>
            </p:cNvGrpSpPr>
            <p:nvPr/>
          </p:nvGrpSpPr>
          <p:grpSpPr bwMode="auto">
            <a:xfrm>
              <a:off x="2619375" y="1752600"/>
              <a:ext cx="457200" cy="1066800"/>
              <a:chOff x="2448" y="1296"/>
              <a:chExt cx="288" cy="960"/>
            </a:xfrm>
          </p:grpSpPr>
          <p:sp>
            <p:nvSpPr>
              <p:cNvPr id="54293" name="Rectangle 5">
                <a:extLst>
                  <a:ext uri="{FF2B5EF4-FFF2-40B4-BE49-F238E27FC236}">
                    <a16:creationId xmlns:a16="http://schemas.microsoft.com/office/drawing/2014/main" id="{8F0200AA-EAC2-5E70-34F9-7C63F50B1D04}"/>
                  </a:ext>
                </a:extLst>
              </p:cNvPr>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4294" name="Rectangle 6">
                <a:extLst>
                  <a:ext uri="{FF2B5EF4-FFF2-40B4-BE49-F238E27FC236}">
                    <a16:creationId xmlns:a16="http://schemas.microsoft.com/office/drawing/2014/main" id="{48DDCD5B-7F7F-B79F-F2D9-FDC2B4C24C6A}"/>
                  </a:ext>
                </a:extLst>
              </p:cNvPr>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95" name="Rectangle 7">
                <a:extLst>
                  <a:ext uri="{FF2B5EF4-FFF2-40B4-BE49-F238E27FC236}">
                    <a16:creationId xmlns:a16="http://schemas.microsoft.com/office/drawing/2014/main" id="{6E13DD71-023F-5AD1-FD60-6CAA0DD874E6}"/>
                  </a:ext>
                </a:extLst>
              </p:cNvPr>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4277" name="Text Box 8">
              <a:extLst>
                <a:ext uri="{FF2B5EF4-FFF2-40B4-BE49-F238E27FC236}">
                  <a16:creationId xmlns:a16="http://schemas.microsoft.com/office/drawing/2014/main" id="{39174D5B-0A41-EE60-F5D3-68DAA913E388}"/>
                </a:ext>
              </a:extLst>
            </p:cNvPr>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78" name="Text Box 9">
              <a:extLst>
                <a:ext uri="{FF2B5EF4-FFF2-40B4-BE49-F238E27FC236}">
                  <a16:creationId xmlns:a16="http://schemas.microsoft.com/office/drawing/2014/main" id="{5A4B773F-9284-5155-3F03-0CFF59125091}"/>
                </a:ext>
              </a:extLst>
            </p:cNvPr>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79" name="Rectangle 10">
              <a:extLst>
                <a:ext uri="{FF2B5EF4-FFF2-40B4-BE49-F238E27FC236}">
                  <a16:creationId xmlns:a16="http://schemas.microsoft.com/office/drawing/2014/main" id="{D81EF5D9-1534-56A2-4213-082E9DA73F5A}"/>
                </a:ext>
              </a:extLst>
            </p:cNvPr>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0" name="Rectangle 11">
              <a:extLst>
                <a:ext uri="{FF2B5EF4-FFF2-40B4-BE49-F238E27FC236}">
                  <a16:creationId xmlns:a16="http://schemas.microsoft.com/office/drawing/2014/main" id="{EFC8B47E-7B0B-7EB9-162C-BC4BC9CA4BFA}"/>
                </a:ext>
              </a:extLst>
            </p:cNvPr>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10</a:t>
              </a:r>
            </a:p>
          </p:txBody>
        </p:sp>
        <p:sp>
          <p:nvSpPr>
            <p:cNvPr id="54281" name="Rectangle 12">
              <a:extLst>
                <a:ext uri="{FF2B5EF4-FFF2-40B4-BE49-F238E27FC236}">
                  <a16:creationId xmlns:a16="http://schemas.microsoft.com/office/drawing/2014/main" id="{A90371F6-4035-40FC-E9C7-7575AD71D486}"/>
                </a:ext>
              </a:extLst>
            </p:cNvPr>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2" name="Text Box 13">
              <a:extLst>
                <a:ext uri="{FF2B5EF4-FFF2-40B4-BE49-F238E27FC236}">
                  <a16:creationId xmlns:a16="http://schemas.microsoft.com/office/drawing/2014/main" id="{901BDA82-A071-B1EC-16CB-C93BBCF0DFFB}"/>
                </a:ext>
              </a:extLst>
            </p:cNvPr>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4283" name="Rectangle 14">
              <a:extLst>
                <a:ext uri="{FF2B5EF4-FFF2-40B4-BE49-F238E27FC236}">
                  <a16:creationId xmlns:a16="http://schemas.microsoft.com/office/drawing/2014/main" id="{8E82F56E-56CF-F517-3E0B-88B2ED852ED6}"/>
                </a:ext>
              </a:extLst>
            </p:cNvPr>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84" name="Rectangle 15">
              <a:extLst>
                <a:ext uri="{FF2B5EF4-FFF2-40B4-BE49-F238E27FC236}">
                  <a16:creationId xmlns:a16="http://schemas.microsoft.com/office/drawing/2014/main" id="{07D8A2A0-9C86-C61C-1CDE-62736230ED79}"/>
                </a:ext>
              </a:extLst>
            </p:cNvPr>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5" name="Rectangle 16">
              <a:extLst>
                <a:ext uri="{FF2B5EF4-FFF2-40B4-BE49-F238E27FC236}">
                  <a16:creationId xmlns:a16="http://schemas.microsoft.com/office/drawing/2014/main" id="{2B4C5545-5DE2-EA27-6B33-D641CE213F32}"/>
                </a:ext>
              </a:extLst>
            </p:cNvPr>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6" name="Text Box 17">
              <a:extLst>
                <a:ext uri="{FF2B5EF4-FFF2-40B4-BE49-F238E27FC236}">
                  <a16:creationId xmlns:a16="http://schemas.microsoft.com/office/drawing/2014/main" id="{E3EB04BF-FF79-0DE6-539B-B0B11EFF4C8E}"/>
                </a:ext>
              </a:extLst>
            </p:cNvPr>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p>
          </p:txBody>
        </p:sp>
        <p:sp>
          <p:nvSpPr>
            <p:cNvPr id="54287" name="Text Box 18">
              <a:extLst>
                <a:ext uri="{FF2B5EF4-FFF2-40B4-BE49-F238E27FC236}">
                  <a16:creationId xmlns:a16="http://schemas.microsoft.com/office/drawing/2014/main" id="{168520C6-4884-39A5-EA30-C9F468CD3E65}"/>
                </a:ext>
              </a:extLst>
            </p:cNvPr>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4 and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 6)</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4288" name="Text Box 19">
              <a:extLst>
                <a:ext uri="{FF2B5EF4-FFF2-40B4-BE49-F238E27FC236}">
                  <a16:creationId xmlns:a16="http://schemas.microsoft.com/office/drawing/2014/main" id="{7BA0EECF-B134-B472-EA91-A6F04CA637C8}"/>
                </a:ext>
              </a:extLst>
            </p:cNvPr>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89" name="Text Box 20">
              <a:extLst>
                <a:ext uri="{FF2B5EF4-FFF2-40B4-BE49-F238E27FC236}">
                  <a16:creationId xmlns:a16="http://schemas.microsoft.com/office/drawing/2014/main" id="{D9523048-E8DD-EDD8-598C-21C5B2DAE1C5}"/>
                </a:ext>
              </a:extLst>
            </p:cNvPr>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90" name="Text Box 21">
              <a:extLst>
                <a:ext uri="{FF2B5EF4-FFF2-40B4-BE49-F238E27FC236}">
                  <a16:creationId xmlns:a16="http://schemas.microsoft.com/office/drawing/2014/main" id="{5A4458AB-A2E1-7426-B8B6-3BCA4ADB964B}"/>
                </a:ext>
              </a:extLst>
            </p:cNvPr>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91" name="Rectangle 22">
              <a:extLst>
                <a:ext uri="{FF2B5EF4-FFF2-40B4-BE49-F238E27FC236}">
                  <a16:creationId xmlns:a16="http://schemas.microsoft.com/office/drawing/2014/main" id="{EE26B554-4F0A-5F17-0AD7-B688A2EE45DA}"/>
                </a:ext>
              </a:extLst>
            </p:cNvPr>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p:txBody>
        </p:sp>
        <p:sp>
          <p:nvSpPr>
            <p:cNvPr id="54292" name="Line 23">
              <a:extLst>
                <a:ext uri="{FF2B5EF4-FFF2-40B4-BE49-F238E27FC236}">
                  <a16:creationId xmlns:a16="http://schemas.microsoft.com/office/drawing/2014/main" id="{65739073-E755-AFD5-0132-8208E86749F0}"/>
                </a:ext>
              </a:extLst>
            </p:cNvPr>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671087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F4248-FC43-744B-707C-B5D23E3E4677}"/>
            </a:ext>
          </a:extLst>
        </p:cNvPr>
        <p:cNvGrpSpPr/>
        <p:nvPr/>
      </p:nvGrpSpPr>
      <p:grpSpPr>
        <a:xfrm>
          <a:off x="0" y="0"/>
          <a:ext cx="0" cy="0"/>
          <a:chOff x="0" y="0"/>
          <a:chExt cx="0" cy="0"/>
        </a:xfrm>
      </p:grpSpPr>
      <p:sp>
        <p:nvSpPr>
          <p:cNvPr id="451586" name="Rectangle 2">
            <a:extLst>
              <a:ext uri="{FF2B5EF4-FFF2-40B4-BE49-F238E27FC236}">
                <a16:creationId xmlns:a16="http://schemas.microsoft.com/office/drawing/2014/main" id="{A4039ACB-DCE7-2DE6-4340-7EDF654F50DF}"/>
              </a:ext>
            </a:extLst>
          </p:cNvPr>
          <p:cNvSpPr>
            <a:spLocks noGrp="1" noChangeArrowheads="1"/>
          </p:cNvSpPr>
          <p:nvPr>
            <p:ph type="title"/>
          </p:nvPr>
        </p:nvSpPr>
        <p:spPr/>
        <p:txBody>
          <a:bodyPr/>
          <a:lstStyle/>
          <a:p>
            <a:r>
              <a:rPr lang="en-US" altLang="en-US" dirty="0"/>
              <a:t>Test for Empty Relations</a:t>
            </a:r>
          </a:p>
        </p:txBody>
      </p:sp>
      <p:sp>
        <p:nvSpPr>
          <p:cNvPr id="55298" name="Rectangle 3">
            <a:extLst>
              <a:ext uri="{FF2B5EF4-FFF2-40B4-BE49-F238E27FC236}">
                <a16:creationId xmlns:a16="http://schemas.microsoft.com/office/drawing/2014/main" id="{A152D7C5-5509-C67A-A47F-4AB29B730FE0}"/>
              </a:ext>
            </a:extLst>
          </p:cNvPr>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41692225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C3DE4-6DD4-C1CD-27F6-3ADFC202F5C5}"/>
            </a:ext>
          </a:extLst>
        </p:cNvPr>
        <p:cNvGrpSpPr/>
        <p:nvPr/>
      </p:nvGrpSpPr>
      <p:grpSpPr>
        <a:xfrm>
          <a:off x="0" y="0"/>
          <a:ext cx="0" cy="0"/>
          <a:chOff x="0" y="0"/>
          <a:chExt cx="0" cy="0"/>
        </a:xfrm>
      </p:grpSpPr>
      <p:sp>
        <p:nvSpPr>
          <p:cNvPr id="453634" name="Rectangle 2">
            <a:extLst>
              <a:ext uri="{FF2B5EF4-FFF2-40B4-BE49-F238E27FC236}">
                <a16:creationId xmlns:a16="http://schemas.microsoft.com/office/drawing/2014/main" id="{5DD4718F-2A70-B7C1-6AED-A3F76FD9B5B5}"/>
              </a:ext>
            </a:extLst>
          </p:cNvPr>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a:extLst>
              <a:ext uri="{FF2B5EF4-FFF2-40B4-BE49-F238E27FC236}">
                <a16:creationId xmlns:a16="http://schemas.microsoft.com/office/drawing/2014/main" id="{631F4DFE-CAFB-9E9F-5D12-81921294DFC6}"/>
              </a:ext>
            </a:extLst>
          </p:cNvPr>
          <p:cNvSpPr>
            <a:spLocks noGrp="1" noChangeArrowheads="1"/>
          </p:cNvSpPr>
          <p:nvPr>
            <p:ph type="body" idx="1"/>
          </p:nvPr>
        </p:nvSpPr>
        <p:spPr>
          <a:xfrm>
            <a:off x="1719263" y="820342"/>
            <a:ext cx="5888773" cy="3677840"/>
          </a:xfrm>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6123479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038F6E65-49C8-6D2A-D3D5-CF80B07FAD83}"/>
            </a:ext>
          </a:extLst>
        </p:cNvPr>
        <p:cNvGrpSpPr/>
        <p:nvPr/>
      </p:nvGrpSpPr>
      <p:grpSpPr>
        <a:xfrm>
          <a:off x="0" y="0"/>
          <a:ext cx="0" cy="0"/>
          <a:chOff x="0" y="0"/>
          <a:chExt cx="0" cy="0"/>
        </a:xfrm>
      </p:grpSpPr>
      <p:sp>
        <p:nvSpPr>
          <p:cNvPr id="454658" name="Rectangle 2">
            <a:extLst>
              <a:ext uri="{FF2B5EF4-FFF2-40B4-BE49-F238E27FC236}">
                <a16:creationId xmlns:a16="http://schemas.microsoft.com/office/drawing/2014/main" id="{0817BE68-DC06-9224-1E2B-A15E173EBF9C}"/>
              </a:ext>
            </a:extLst>
          </p:cNvPr>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a:extLst>
              <a:ext uri="{FF2B5EF4-FFF2-40B4-BE49-F238E27FC236}">
                <a16:creationId xmlns:a16="http://schemas.microsoft.com/office/drawing/2014/main" id="{67E111DE-D5EF-14C9-8433-723886788DDE}"/>
              </a:ext>
            </a:extLst>
          </p:cNvPr>
          <p:cNvSpPr>
            <a:spLocks noGrp="1" noChangeArrowheads="1"/>
          </p:cNvSpPr>
          <p:nvPr>
            <p:ph type="body" idx="1"/>
          </p:nvPr>
        </p:nvSpPr>
        <p:spPr>
          <a:xfrm>
            <a:off x="1719263" y="829866"/>
            <a:ext cx="5677827" cy="3458943"/>
          </a:xfrm>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a:extLst>
              <a:ext uri="{FF2B5EF4-FFF2-40B4-BE49-F238E27FC236}">
                <a16:creationId xmlns:a16="http://schemas.microsoft.com/office/drawing/2014/main" id="{AA052AD0-BB57-DBBA-23B6-CD76C138EC34}"/>
              </a:ext>
            </a:extLst>
          </p:cNvPr>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student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not exists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except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214313" marR="0" lvl="0" indent="0" algn="l" defTabSz="685800" rtl="0" eaLnBrk="0" fontAlgn="base" latinLnBrk="0" hangingPunct="0">
              <a:lnSpc>
                <a:spcPct val="100000"/>
              </a:lnSpc>
              <a:spcBef>
                <a:spcPct val="0"/>
              </a:spcBef>
              <a:spcAft>
                <a:spcPct val="0"/>
              </a:spcAft>
              <a:buClr>
                <a:srgbClr val="FF9933"/>
              </a:buClr>
              <a:buSzPct val="110000"/>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First nested query lists all courses offered in Biology</a:t>
            </a: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Second nested query lists all courses a particular student took</a:t>
            </a:r>
          </a:p>
          <a:p>
            <a:pPr marL="214313" marR="0" lvl="0" indent="0" algn="l" defTabSz="685800" rtl="0" eaLnBrk="0" fontAlgn="base" latinLnBrk="0" hangingPunct="0">
              <a:lnSpc>
                <a:spcPct val="100000"/>
              </a:lnSpc>
              <a:spcBef>
                <a:spcPct val="0"/>
              </a:spcBef>
              <a:spcAft>
                <a:spcPct val="0"/>
              </a:spcAft>
              <a:buClr>
                <a:srgbClr val="FF9933"/>
              </a:buClr>
              <a:buSzPct val="9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8882314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B6165-734C-6EF4-A7A7-8725E03A8401}"/>
            </a:ext>
          </a:extLst>
        </p:cNvPr>
        <p:cNvGrpSpPr/>
        <p:nvPr/>
      </p:nvGrpSpPr>
      <p:grpSpPr>
        <a:xfrm>
          <a:off x="0" y="0"/>
          <a:ext cx="0" cy="0"/>
          <a:chOff x="0" y="0"/>
          <a:chExt cx="0" cy="0"/>
        </a:xfrm>
      </p:grpSpPr>
      <p:sp>
        <p:nvSpPr>
          <p:cNvPr id="456706" name="Rectangle 2">
            <a:extLst>
              <a:ext uri="{FF2B5EF4-FFF2-40B4-BE49-F238E27FC236}">
                <a16:creationId xmlns:a16="http://schemas.microsoft.com/office/drawing/2014/main" id="{42251ACC-64C4-B800-EF10-1966AAAA8FD6}"/>
              </a:ext>
            </a:extLst>
          </p:cNvPr>
          <p:cNvSpPr>
            <a:spLocks noGrp="1" noChangeArrowheads="1"/>
          </p:cNvSpPr>
          <p:nvPr>
            <p:ph type="title"/>
          </p:nvPr>
        </p:nvSpPr>
        <p:spPr>
          <a:xfrm>
            <a:off x="1728788" y="114300"/>
            <a:ext cx="6057900" cy="457200"/>
          </a:xfrm>
        </p:spPr>
        <p:txBody>
          <a:bodyPr/>
          <a:lstStyle/>
          <a:p>
            <a:r>
              <a:rPr lang="en-US" altLang="en-US" dirty="0"/>
              <a:t>Test for Absence of Duplicate Tuples</a:t>
            </a:r>
          </a:p>
        </p:txBody>
      </p:sp>
      <p:sp>
        <p:nvSpPr>
          <p:cNvPr id="58370" name="Rectangle 3">
            <a:extLst>
              <a:ext uri="{FF2B5EF4-FFF2-40B4-BE49-F238E27FC236}">
                <a16:creationId xmlns:a16="http://schemas.microsoft.com/office/drawing/2014/main" id="{A9AA4DF9-937B-B3D6-9DBE-D138E35B542C}"/>
              </a:ext>
            </a:extLst>
          </p:cNvPr>
          <p:cNvSpPr>
            <a:spLocks noGrp="1" noChangeArrowheads="1"/>
          </p:cNvSpPr>
          <p:nvPr>
            <p:ph type="body" idx="1"/>
          </p:nvPr>
        </p:nvSpPr>
        <p:spPr>
          <a:xfrm>
            <a:off x="1728788" y="825485"/>
            <a:ext cx="5624370" cy="3275409"/>
          </a:xfrm>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40702013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6737C-1534-CBCE-CF55-AB5710D355F1}"/>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67905AA6-4DF7-D4BC-4EE8-C201563CDBD0}"/>
              </a:ext>
            </a:extLst>
          </p:cNvPr>
          <p:cNvSpPr>
            <a:spLocks noGrp="1" noChangeArrowheads="1"/>
          </p:cNvSpPr>
          <p:nvPr>
            <p:ph type="title"/>
          </p:nvPr>
        </p:nvSpPr>
        <p:spPr>
          <a:xfrm>
            <a:off x="1719263" y="1852613"/>
            <a:ext cx="6057900" cy="457200"/>
          </a:xfrm>
        </p:spPr>
        <p:txBody>
          <a:bodyPr/>
          <a:lstStyle/>
          <a:p>
            <a:r>
              <a:rPr lang="en-US" altLang="en-US" dirty="0"/>
              <a:t>Subqueries in the From Clause</a:t>
            </a:r>
          </a:p>
        </p:txBody>
      </p:sp>
    </p:spTree>
    <p:extLst>
      <p:ext uri="{BB962C8B-B14F-4D97-AF65-F5344CB8AC3E}">
        <p14:creationId xmlns:p14="http://schemas.microsoft.com/office/powerpoint/2010/main" val="1231021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0C8C9-AA0D-0C47-6AD8-63392F8CF631}"/>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99D23A38-C1DC-EA83-0AA8-D4FBC4C1D0A9}"/>
              </a:ext>
            </a:extLst>
          </p:cNvPr>
          <p:cNvSpPr>
            <a:spLocks noGrp="1" noChangeArrowheads="1"/>
          </p:cNvSpPr>
          <p:nvPr>
            <p:ph type="title"/>
          </p:nvPr>
        </p:nvSpPr>
        <p:spPr/>
        <p:txBody>
          <a:bodyPr/>
          <a:lstStyle/>
          <a:p>
            <a:r>
              <a:rPr lang="en-US" altLang="en-US" dirty="0"/>
              <a:t>Subqueries in the Form Clause</a:t>
            </a:r>
          </a:p>
        </p:txBody>
      </p:sp>
      <p:sp>
        <p:nvSpPr>
          <p:cNvPr id="44034" name="Rectangle 3">
            <a:extLst>
              <a:ext uri="{FF2B5EF4-FFF2-40B4-BE49-F238E27FC236}">
                <a16:creationId xmlns:a16="http://schemas.microsoft.com/office/drawing/2014/main" id="{EFDD21BD-58AC-7DD8-AA9F-43A750D2B6F0}"/>
              </a:ext>
            </a:extLst>
          </p:cNvPr>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2220712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176E4D-D04A-4354-E8E0-6CB890C4094B}"/>
              </a:ext>
            </a:extLst>
          </p:cNvPr>
          <p:cNvSpPr>
            <a:spLocks noGrp="1"/>
          </p:cNvSpPr>
          <p:nvPr>
            <p:ph idx="1"/>
          </p:nvPr>
        </p:nvSpPr>
        <p:spPr/>
        <p:txBody>
          <a:bodyPr/>
          <a:lstStyle/>
          <a:p>
            <a:r>
              <a:rPr lang="en-US" dirty="0"/>
              <a:t>Questions?</a:t>
            </a:r>
          </a:p>
          <a:p>
            <a:r>
              <a:rPr lang="en-US" dirty="0"/>
              <a:t>Homework 2</a:t>
            </a:r>
          </a:p>
          <a:p>
            <a:pPr lvl="1"/>
            <a:r>
              <a:rPr lang="en-US" dirty="0"/>
              <a:t>Will come out in two parts.</a:t>
            </a:r>
          </a:p>
          <a:p>
            <a:pPr lvl="1"/>
            <a:r>
              <a:rPr lang="en-US" dirty="0"/>
              <a:t>HW2a this weekend and due in one week.</a:t>
            </a:r>
          </a:p>
          <a:p>
            <a:pPr lvl="1"/>
            <a:r>
              <a:rPr lang="en-US" dirty="0"/>
              <a:t>HW2b midweek and due after the midterm.</a:t>
            </a:r>
          </a:p>
          <a:p>
            <a:pPr lvl="2"/>
            <a:r>
              <a:rPr lang="en-US" dirty="0"/>
              <a:t>Working on HW2b is excellent study prep for the practical questions on the midterm.</a:t>
            </a:r>
          </a:p>
          <a:p>
            <a:pPr lvl="2"/>
            <a:r>
              <a:rPr lang="en-US" dirty="0"/>
              <a:t>Part of HW2b will also be the nucleus of your “project.”</a:t>
            </a:r>
          </a:p>
          <a:p>
            <a:r>
              <a:rPr lang="en-US" dirty="0"/>
              <a:t>Midterm Exam</a:t>
            </a:r>
          </a:p>
          <a:p>
            <a:pPr lvl="1"/>
            <a:r>
              <a:rPr lang="en-US" dirty="0"/>
              <a:t>18-OCT in the classroom from 10:10 to 11:30.</a:t>
            </a:r>
          </a:p>
          <a:p>
            <a:pPr lvl="1"/>
            <a:r>
              <a:rPr lang="en-US" dirty="0"/>
              <a:t>Written exam “on paper.”</a:t>
            </a:r>
          </a:p>
          <a:p>
            <a:pPr lvl="1"/>
            <a:r>
              <a:rPr lang="en-US" dirty="0"/>
              <a:t>No electronics.</a:t>
            </a:r>
          </a:p>
          <a:p>
            <a:pPr lvl="1"/>
            <a:r>
              <a:rPr lang="en-US" dirty="0"/>
              <a:t>We will document what paper, books, etc. you can use for “open book.”</a:t>
            </a:r>
          </a:p>
          <a:p>
            <a:pPr lvl="1"/>
            <a:endParaRPr lang="en-US" dirty="0"/>
          </a:p>
        </p:txBody>
      </p:sp>
      <p:sp>
        <p:nvSpPr>
          <p:cNvPr id="3" name="Title 2">
            <a:extLst>
              <a:ext uri="{FF2B5EF4-FFF2-40B4-BE49-F238E27FC236}">
                <a16:creationId xmlns:a16="http://schemas.microsoft.com/office/drawing/2014/main" id="{27CAC387-BE61-BD58-534A-83249D87EB15}"/>
              </a:ext>
            </a:extLst>
          </p:cNvPr>
          <p:cNvSpPr>
            <a:spLocks noGrp="1"/>
          </p:cNvSpPr>
          <p:nvPr>
            <p:ph type="title"/>
          </p:nvPr>
        </p:nvSpPr>
        <p:spPr/>
        <p:txBody>
          <a:bodyPr/>
          <a:lstStyle/>
          <a:p>
            <a:r>
              <a:rPr lang="en-US" dirty="0"/>
              <a:t>Course Updates</a:t>
            </a:r>
          </a:p>
        </p:txBody>
      </p:sp>
    </p:spTree>
    <p:extLst>
      <p:ext uri="{BB962C8B-B14F-4D97-AF65-F5344CB8AC3E}">
        <p14:creationId xmlns:p14="http://schemas.microsoft.com/office/powerpoint/2010/main" val="943039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F567C-E3FE-C94E-2B2E-D297B021DA7D}"/>
            </a:ext>
          </a:extLst>
        </p:cNvPr>
        <p:cNvGrpSpPr/>
        <p:nvPr/>
      </p:nvGrpSpPr>
      <p:grpSpPr>
        <a:xfrm>
          <a:off x="0" y="0"/>
          <a:ext cx="0" cy="0"/>
          <a:chOff x="0" y="0"/>
          <a:chExt cx="0" cy="0"/>
        </a:xfrm>
      </p:grpSpPr>
      <p:sp>
        <p:nvSpPr>
          <p:cNvPr id="461826" name="Rectangle 2">
            <a:extLst>
              <a:ext uri="{FF2B5EF4-FFF2-40B4-BE49-F238E27FC236}">
                <a16:creationId xmlns:a16="http://schemas.microsoft.com/office/drawing/2014/main" id="{1FFFFBCC-3618-1F75-BE9B-BBD3EB8E55DF}"/>
              </a:ext>
            </a:extLst>
          </p:cNvPr>
          <p:cNvSpPr>
            <a:spLocks noGrp="1" noChangeArrowheads="1"/>
          </p:cNvSpPr>
          <p:nvPr>
            <p:ph type="title"/>
          </p:nvPr>
        </p:nvSpPr>
        <p:spPr/>
        <p:txBody>
          <a:bodyPr/>
          <a:lstStyle/>
          <a:p>
            <a:r>
              <a:rPr lang="en-US" altLang="en-US" dirty="0"/>
              <a:t>With Clause</a:t>
            </a:r>
          </a:p>
        </p:txBody>
      </p:sp>
      <p:sp>
        <p:nvSpPr>
          <p:cNvPr id="45058" name="Rectangle 3">
            <a:extLst>
              <a:ext uri="{FF2B5EF4-FFF2-40B4-BE49-F238E27FC236}">
                <a16:creationId xmlns:a16="http://schemas.microsoft.com/office/drawing/2014/main" id="{967ACC30-D7E7-8D70-FDD6-49CAAF3DB4FA}"/>
              </a:ext>
            </a:extLst>
          </p:cNvPr>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extLst>
      <p:ext uri="{BB962C8B-B14F-4D97-AF65-F5344CB8AC3E}">
        <p14:creationId xmlns:p14="http://schemas.microsoft.com/office/powerpoint/2010/main" val="2907484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6BC455D6-D605-F434-60D7-EA35505C7ADC}"/>
            </a:ext>
          </a:extLst>
        </p:cNvPr>
        <p:cNvGrpSpPr/>
        <p:nvPr/>
      </p:nvGrpSpPr>
      <p:grpSpPr>
        <a:xfrm>
          <a:off x="0" y="0"/>
          <a:ext cx="0" cy="0"/>
          <a:chOff x="0" y="0"/>
          <a:chExt cx="0" cy="0"/>
        </a:xfrm>
      </p:grpSpPr>
      <p:sp>
        <p:nvSpPr>
          <p:cNvPr id="463874" name="Rectangle 2">
            <a:extLst>
              <a:ext uri="{FF2B5EF4-FFF2-40B4-BE49-F238E27FC236}">
                <a16:creationId xmlns:a16="http://schemas.microsoft.com/office/drawing/2014/main" id="{BABCC396-53B4-B25B-8E19-E279994CE18C}"/>
              </a:ext>
            </a:extLst>
          </p:cNvPr>
          <p:cNvSpPr>
            <a:spLocks noGrp="1" noChangeArrowheads="1"/>
          </p:cNvSpPr>
          <p:nvPr>
            <p:ph type="title"/>
          </p:nvPr>
        </p:nvSpPr>
        <p:spPr/>
        <p:txBody>
          <a:bodyPr/>
          <a:lstStyle/>
          <a:p>
            <a:r>
              <a:rPr lang="en-US" altLang="en-US" dirty="0"/>
              <a:t>Complex Queries using With Clause</a:t>
            </a:r>
          </a:p>
        </p:txBody>
      </p:sp>
      <p:sp>
        <p:nvSpPr>
          <p:cNvPr id="46082" name="Rectangle 3">
            <a:extLst>
              <a:ext uri="{FF2B5EF4-FFF2-40B4-BE49-F238E27FC236}">
                <a16:creationId xmlns:a16="http://schemas.microsoft.com/office/drawing/2014/main" id="{8ED0C949-B9C4-1F94-AF2F-048893215C24}"/>
              </a:ext>
            </a:extLst>
          </p:cNvPr>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a:extLst>
              <a:ext uri="{FF2B5EF4-FFF2-40B4-BE49-F238E27FC236}">
                <a16:creationId xmlns:a16="http://schemas.microsoft.com/office/drawing/2014/main" id="{CCDD18B6-4F8C-3A03-5B61-BBB55D3354D2}"/>
              </a:ext>
            </a:extLst>
          </p:cNvPr>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with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_total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sum</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dept_total.value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062093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AD006-1CAF-E87B-E111-8815EA1D80AB}"/>
            </a:ext>
          </a:extLst>
        </p:cNvPr>
        <p:cNvGrpSpPr/>
        <p:nvPr/>
      </p:nvGrpSpPr>
      <p:grpSpPr>
        <a:xfrm>
          <a:off x="0" y="0"/>
          <a:ext cx="0" cy="0"/>
          <a:chOff x="0" y="0"/>
          <a:chExt cx="0" cy="0"/>
        </a:xfrm>
      </p:grpSpPr>
      <p:sp>
        <p:nvSpPr>
          <p:cNvPr id="561154" name="Rectangle 2">
            <a:extLst>
              <a:ext uri="{FF2B5EF4-FFF2-40B4-BE49-F238E27FC236}">
                <a16:creationId xmlns:a16="http://schemas.microsoft.com/office/drawing/2014/main" id="{44A52180-8C99-CD87-2067-64703271E722}"/>
              </a:ext>
            </a:extLst>
          </p:cNvPr>
          <p:cNvSpPr>
            <a:spLocks noGrp="1" noChangeArrowheads="1"/>
          </p:cNvSpPr>
          <p:nvPr>
            <p:ph type="title"/>
          </p:nvPr>
        </p:nvSpPr>
        <p:spPr/>
        <p:txBody>
          <a:bodyPr/>
          <a:lstStyle/>
          <a:p>
            <a:r>
              <a:rPr lang="en-US" altLang="en-US" dirty="0"/>
              <a:t>Scalar Subquery</a:t>
            </a:r>
          </a:p>
        </p:txBody>
      </p:sp>
      <p:sp>
        <p:nvSpPr>
          <p:cNvPr id="60418" name="Rectangle 3">
            <a:extLst>
              <a:ext uri="{FF2B5EF4-FFF2-40B4-BE49-F238E27FC236}">
                <a16:creationId xmlns:a16="http://schemas.microsoft.com/office/drawing/2014/main" id="{5D1F58B7-EBAA-AC10-8A77-12590B1B6B5D}"/>
              </a:ext>
            </a:extLst>
          </p:cNvPr>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5552995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5ECAF-8D77-48E2-94E9-A0A3DD997831}"/>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4C2FF8C4-18B2-591E-F13A-3CA44B470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99C0D897-01DA-C4C0-5C94-0CDA4A8E166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A5931A22-C2DC-E71C-9AAD-020C79DE68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878BF668-9200-829B-46A0-704DAE9E5504}"/>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Types and Functions</a:t>
            </a:r>
          </a:p>
        </p:txBody>
      </p:sp>
      <p:sp>
        <p:nvSpPr>
          <p:cNvPr id="4" name="TextBox 9">
            <a:extLst>
              <a:ext uri="{FF2B5EF4-FFF2-40B4-BE49-F238E27FC236}">
                <a16:creationId xmlns:a16="http://schemas.microsoft.com/office/drawing/2014/main" id="{0B32C3C1-757E-6952-AFC8-6F446BCBB97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W4111_003_2024_3: Lecture 5: ER(4), Relational(4), SQL(4)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6233254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456B47-D424-6F44-C2B8-BA7B6ADF529B}"/>
              </a:ext>
            </a:extLst>
          </p:cNvPr>
          <p:cNvSpPr>
            <a:spLocks noGrp="1"/>
          </p:cNvSpPr>
          <p:nvPr>
            <p:ph type="title"/>
          </p:nvPr>
        </p:nvSpPr>
        <p:spPr/>
        <p:txBody>
          <a:bodyPr/>
          <a:lstStyle/>
          <a:p>
            <a:r>
              <a:rPr lang="en-US" dirty="0"/>
              <a:t>Functions</a:t>
            </a:r>
          </a:p>
        </p:txBody>
      </p:sp>
      <p:pic>
        <p:nvPicPr>
          <p:cNvPr id="4" name="Picture 3">
            <a:extLst>
              <a:ext uri="{FF2B5EF4-FFF2-40B4-BE49-F238E27FC236}">
                <a16:creationId xmlns:a16="http://schemas.microsoft.com/office/drawing/2014/main" id="{40BE2C8C-8265-DEAE-C43A-FEAA4CBD13E2}"/>
              </a:ext>
            </a:extLst>
          </p:cNvPr>
          <p:cNvPicPr>
            <a:picLocks noChangeAspect="1"/>
          </p:cNvPicPr>
          <p:nvPr/>
        </p:nvPicPr>
        <p:blipFill>
          <a:blip r:embed="rId2"/>
          <a:stretch>
            <a:fillRect/>
          </a:stretch>
        </p:blipFill>
        <p:spPr>
          <a:xfrm>
            <a:off x="990600" y="461432"/>
            <a:ext cx="6477000" cy="4233139"/>
          </a:xfrm>
          <a:prstGeom prst="rect">
            <a:avLst/>
          </a:prstGeom>
        </p:spPr>
      </p:pic>
    </p:spTree>
    <p:extLst>
      <p:ext uri="{BB962C8B-B14F-4D97-AF65-F5344CB8AC3E}">
        <p14:creationId xmlns:p14="http://schemas.microsoft.com/office/powerpoint/2010/main" val="23486816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2DE982-1302-C4CF-4A03-8D9C05EEEBF6}"/>
              </a:ext>
            </a:extLst>
          </p:cNvPr>
          <p:cNvSpPr>
            <a:spLocks noGrp="1"/>
          </p:cNvSpPr>
          <p:nvPr>
            <p:ph type="title"/>
          </p:nvPr>
        </p:nvSpPr>
        <p:spPr/>
        <p:txBody>
          <a:bodyPr/>
          <a:lstStyle/>
          <a:p>
            <a:r>
              <a:rPr lang="en-US" dirty="0"/>
              <a:t>Functions</a:t>
            </a:r>
          </a:p>
        </p:txBody>
      </p:sp>
      <p:pic>
        <p:nvPicPr>
          <p:cNvPr id="1026" name="Picture 2">
            <a:extLst>
              <a:ext uri="{FF2B5EF4-FFF2-40B4-BE49-F238E27FC236}">
                <a16:creationId xmlns:a16="http://schemas.microsoft.com/office/drawing/2014/main" id="{2A5B0187-51A4-7746-AF38-D5542C234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57150"/>
            <a:ext cx="6400800" cy="452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149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C5222-1520-7C9B-7361-D6C12C7C3F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E032BB-B6A1-DE46-E269-BC674D838B69}"/>
              </a:ext>
            </a:extLst>
          </p:cNvPr>
          <p:cNvSpPr>
            <a:spLocks noGrp="1"/>
          </p:cNvSpPr>
          <p:nvPr>
            <p:ph type="title"/>
          </p:nvPr>
        </p:nvSpPr>
        <p:spPr/>
        <p:txBody>
          <a:bodyPr/>
          <a:lstStyle/>
          <a:p>
            <a:r>
              <a:rPr lang="en-US" dirty="0"/>
              <a:t>Functions</a:t>
            </a:r>
          </a:p>
        </p:txBody>
      </p:sp>
      <p:pic>
        <p:nvPicPr>
          <p:cNvPr id="2" name="Picture 1">
            <a:extLst>
              <a:ext uri="{FF2B5EF4-FFF2-40B4-BE49-F238E27FC236}">
                <a16:creationId xmlns:a16="http://schemas.microsoft.com/office/drawing/2014/main" id="{E657E561-E7BE-9965-ACC2-C268140D3679}"/>
              </a:ext>
            </a:extLst>
          </p:cNvPr>
          <p:cNvPicPr>
            <a:picLocks noChangeAspect="1"/>
          </p:cNvPicPr>
          <p:nvPr/>
        </p:nvPicPr>
        <p:blipFill>
          <a:blip r:embed="rId2"/>
          <a:stretch>
            <a:fillRect/>
          </a:stretch>
        </p:blipFill>
        <p:spPr>
          <a:xfrm>
            <a:off x="2031761" y="133350"/>
            <a:ext cx="6808730" cy="4438151"/>
          </a:xfrm>
          <a:prstGeom prst="rect">
            <a:avLst/>
          </a:prstGeom>
        </p:spPr>
      </p:pic>
    </p:spTree>
    <p:extLst>
      <p:ext uri="{BB962C8B-B14F-4D97-AF65-F5344CB8AC3E}">
        <p14:creationId xmlns:p14="http://schemas.microsoft.com/office/powerpoint/2010/main" val="2260983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987A25-F1BE-BC72-D60A-08D3D534C4F8}"/>
              </a:ext>
            </a:extLst>
          </p:cNvPr>
          <p:cNvSpPr>
            <a:spLocks noGrp="1"/>
          </p:cNvSpPr>
          <p:nvPr>
            <p:ph idx="1"/>
          </p:nvPr>
        </p:nvSpPr>
        <p:spPr/>
        <p:txBody>
          <a:bodyPr/>
          <a:lstStyle/>
          <a:p>
            <a:r>
              <a:rPr lang="en-US" dirty="0"/>
              <a:t>The are dozens if not hundreds of standard functions in SQL.</a:t>
            </a:r>
          </a:p>
          <a:p>
            <a:r>
              <a:rPr lang="en-US" dirty="0"/>
              <a:t>All DBMS implementations have product specific functions.</a:t>
            </a:r>
          </a:p>
          <a:p>
            <a:r>
              <a:rPr lang="en-US" dirty="0"/>
              <a:t>General rule:</a:t>
            </a:r>
          </a:p>
          <a:p>
            <a:pPr lvl="1"/>
            <a:r>
              <a:rPr lang="en-US" dirty="0"/>
              <a:t>If you have to do something, ask yourself</a:t>
            </a:r>
          </a:p>
          <a:p>
            <a:pPr lvl="1"/>
            <a:r>
              <a:rPr lang="en-US" dirty="0"/>
              <a:t>Am I the first one who ever had to do this?</a:t>
            </a:r>
          </a:p>
          <a:p>
            <a:pPr lvl="1"/>
            <a:r>
              <a:rPr lang="en-US" dirty="0"/>
              <a:t>If the answer is “No,” then ask Dr. Google/</a:t>
            </a:r>
            <a:r>
              <a:rPr lang="en-US" dirty="0" err="1"/>
              <a:t>ChatGPT</a:t>
            </a:r>
            <a:r>
              <a:rPr lang="en-US" dirty="0"/>
              <a:t>.</a:t>
            </a:r>
          </a:p>
          <a:p>
            <a:pPr lvl="1"/>
            <a:r>
              <a:rPr lang="en-US" dirty="0"/>
              <a:t>If the answer is Yes,” ask yourself, “Am I sure this is a good idea.”</a:t>
            </a:r>
          </a:p>
          <a:p>
            <a:r>
              <a:rPr lang="en-US" dirty="0"/>
              <a:t>The functions are useful and straightforward.</a:t>
            </a:r>
          </a:p>
          <a:p>
            <a:r>
              <a:rPr lang="en-US" dirty="0"/>
              <a:t>Some examples </a:t>
            </a:r>
            <a:r>
              <a:rPr lang="en-US" dirty="0">
                <a:sym typeface="Wingdings" pitchFamily="2" charset="2"/>
              </a:rPr>
              <a:t> To the notebook we go, </a:t>
            </a:r>
            <a:r>
              <a:rPr lang="en-US" dirty="0" err="1">
                <a:sym typeface="Wingdings" pitchFamily="2" charset="2"/>
              </a:rPr>
              <a:t>yo</a:t>
            </a:r>
            <a:r>
              <a:rPr lang="en-US" dirty="0">
                <a:sym typeface="Wingdings" pitchFamily="2" charset="2"/>
              </a:rPr>
              <a:t> ho!</a:t>
            </a:r>
            <a:endParaRPr lang="en-US" dirty="0"/>
          </a:p>
        </p:txBody>
      </p:sp>
      <p:sp>
        <p:nvSpPr>
          <p:cNvPr id="3" name="Title 2">
            <a:extLst>
              <a:ext uri="{FF2B5EF4-FFF2-40B4-BE49-F238E27FC236}">
                <a16:creationId xmlns:a16="http://schemas.microsoft.com/office/drawing/2014/main" id="{E07D0FEF-ACD9-99AC-905D-79B4F92EEE29}"/>
              </a:ext>
            </a:extLst>
          </p:cNvPr>
          <p:cNvSpPr>
            <a:spLocks noGrp="1"/>
          </p:cNvSpPr>
          <p:nvPr>
            <p:ph type="title"/>
          </p:nvPr>
        </p:nvSpPr>
        <p:spPr/>
        <p:txBody>
          <a:bodyPr/>
          <a:lstStyle/>
          <a:p>
            <a:r>
              <a:rPr lang="en-US" dirty="0"/>
              <a:t>Functions</a:t>
            </a:r>
          </a:p>
        </p:txBody>
      </p:sp>
    </p:spTree>
    <p:extLst>
      <p:ext uri="{BB962C8B-B14F-4D97-AF65-F5344CB8AC3E}">
        <p14:creationId xmlns:p14="http://schemas.microsoft.com/office/powerpoint/2010/main" val="17637727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E3B87-35D9-57FA-9EF0-1A1742D37B91}"/>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F246794F-192A-D50E-462D-497C797526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734F86B8-39BC-3A20-FB52-B32E796BE5E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9C9C460-750F-85CE-8A9C-F5698528A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82B18715-F7E6-EA14-2849-BBD1C288D5F5}"/>
              </a:ext>
            </a:extLst>
          </p:cNvPr>
          <p:cNvSpPr txBox="1">
            <a:spLocks noChangeArrowheads="1"/>
          </p:cNvSpPr>
          <p:nvPr/>
        </p:nvSpPr>
        <p:spPr bwMode="auto">
          <a:xfrm>
            <a:off x="0" y="1352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Views</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4" name="TextBox 9">
            <a:extLst>
              <a:ext uri="{FF2B5EF4-FFF2-40B4-BE49-F238E27FC236}">
                <a16:creationId xmlns:a16="http://schemas.microsoft.com/office/drawing/2014/main" id="{3547F5ED-5B2E-530A-2E04-8375E80F880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68</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W4111_003_2024_3: Lecture 5: ER(4), Relational(4), SQL(4)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823799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pPr>
              <a:defRPr/>
            </a:pPr>
            <a:r>
              <a:rPr lang="en-US" dirty="0">
                <a:ea typeface="+mj-ea"/>
              </a:rPr>
              <a:t>Views</a:t>
            </a:r>
          </a:p>
        </p:txBody>
      </p:sp>
      <p:sp>
        <p:nvSpPr>
          <p:cNvPr id="37891" name="Rectangle 3"/>
          <p:cNvSpPr>
            <a:spLocks noGrp="1" noChangeArrowheads="1"/>
          </p:cNvSpPr>
          <p:nvPr>
            <p:ph type="body" idx="1"/>
          </p:nvPr>
        </p:nvSpPr>
        <p:spPr>
          <a:xfrm>
            <a:off x="1719263" y="829867"/>
            <a:ext cx="5687378" cy="3702844"/>
          </a:xfrm>
        </p:spPr>
        <p:txBody>
          <a:bodyPr/>
          <a:lstStyle/>
          <a:p>
            <a:pPr>
              <a:tabLst>
                <a:tab pos="2403872" algn="ctr"/>
              </a:tabLst>
            </a:pPr>
            <a:r>
              <a:rPr lang="en-US" altLang="en-US" dirty="0"/>
              <a:t>In some cases, it is not desirable for all users to see the entire logical model (that is, all the actual relations stored in the database.)</a:t>
            </a:r>
          </a:p>
          <a:p>
            <a:pPr>
              <a:tabLst>
                <a:tab pos="2403872" algn="ctr"/>
              </a:tabLst>
            </a:pPr>
            <a:r>
              <a:rPr lang="en-US" altLang="en-US" dirty="0"/>
              <a:t>Consider a person who needs to know an instructors name and department, but not the salary.  This person should see a relation described, in SQL, by </a:t>
            </a:r>
            <a:br>
              <a:rPr lang="en-US" altLang="en-US" dirty="0"/>
            </a:br>
            <a:r>
              <a:rPr lang="en-US" altLang="en-US" dirty="0"/>
              <a:t>		</a:t>
            </a:r>
            <a:br>
              <a:rPr kumimoji="0" lang="en-US" altLang="en-US" b="1" dirty="0"/>
            </a:br>
            <a:r>
              <a:rPr kumimoji="0" lang="en-US" altLang="en-US" b="1" dirty="0"/>
              <a:t>             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err="1"/>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buNone/>
              <a:tabLst>
                <a:tab pos="2403872" algn="ctr"/>
              </a:tabLst>
            </a:pPr>
            <a:r>
              <a:rPr lang="en-US" altLang="en-US" sz="600" dirty="0">
                <a:sym typeface="Symbol" panose="05050102010706020507" pitchFamily="18" charset="2"/>
              </a:rPr>
              <a:t> </a:t>
            </a:r>
          </a:p>
          <a:p>
            <a:pPr>
              <a:tabLst>
                <a:tab pos="2403872" algn="ctr"/>
              </a:tabLst>
            </a:pPr>
            <a:r>
              <a:rPr lang="en-US" altLang="en-US" dirty="0"/>
              <a:t>A </a:t>
            </a:r>
            <a:r>
              <a:rPr lang="en-US" altLang="en-US" b="1" dirty="0">
                <a:solidFill>
                  <a:srgbClr val="002060"/>
                </a:solidFill>
              </a:rPr>
              <a:t>view</a:t>
            </a:r>
            <a:r>
              <a:rPr lang="en-US" altLang="en-US" dirty="0"/>
              <a:t> provides a mechanism to hide certain data from the view of certain users. </a:t>
            </a:r>
          </a:p>
          <a:p>
            <a:pPr>
              <a:tabLst>
                <a:tab pos="2403872" algn="ctr"/>
              </a:tabLst>
            </a:pPr>
            <a:r>
              <a:rPr lang="en-US" altLang="en-US" dirty="0"/>
              <a:t>Any relation that is not of the conceptual model but is made visible to a user as a “virtual relation” is called a </a:t>
            </a:r>
            <a:r>
              <a:rPr lang="en-US" altLang="en-US" b="1" dirty="0">
                <a:solidFill>
                  <a:srgbClr val="002060"/>
                </a:solidFill>
              </a:rPr>
              <a:t>view</a:t>
            </a:r>
            <a:r>
              <a:rPr lang="en-US" altLang="en-US" dirty="0"/>
              <a:t>.</a:t>
            </a:r>
          </a:p>
        </p:txBody>
      </p:sp>
    </p:spTree>
    <p:extLst>
      <p:ext uri="{BB962C8B-B14F-4D97-AF65-F5344CB8AC3E}">
        <p14:creationId xmlns:p14="http://schemas.microsoft.com/office/powerpoint/2010/main" val="3900672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028E6-6F77-416E-4010-F34E0C2081C1}"/>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6BB7516-5018-6F1B-72CD-424934B1A1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24155024-AE77-2D4C-65B4-07250D25E78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2E6D89A-5368-FEAD-6D6C-B744E2AE48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EEC8A75-3C73-B0CC-9E7B-4E2233D936A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ER Modeling</a:t>
            </a:r>
          </a:p>
        </p:txBody>
      </p:sp>
      <p:sp>
        <p:nvSpPr>
          <p:cNvPr id="9" name="TextBox 9">
            <a:extLst>
              <a:ext uri="{FF2B5EF4-FFF2-40B4-BE49-F238E27FC236}">
                <a16:creationId xmlns:a16="http://schemas.microsoft.com/office/drawing/2014/main" id="{121DC0CE-0943-584B-D296-2D70CA32F4B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5: ER(4), Relational(4), SQL(4)			© Donald F. Ferguson, 2024</a:t>
            </a:r>
            <a:endParaRPr lang="en-US" altLang="en-US" sz="800" i="1" dirty="0">
              <a:solidFill>
                <a:schemeClr val="bg1"/>
              </a:solidFill>
            </a:endParaRPr>
          </a:p>
        </p:txBody>
      </p:sp>
    </p:spTree>
    <p:extLst>
      <p:ext uri="{BB962C8B-B14F-4D97-AF65-F5344CB8AC3E}">
        <p14:creationId xmlns:p14="http://schemas.microsoft.com/office/powerpoint/2010/main" val="3661720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a:defRPr/>
            </a:pPr>
            <a:r>
              <a:rPr lang="en-US" dirty="0">
                <a:ea typeface="+mj-ea"/>
              </a:rPr>
              <a:t>View Definition</a:t>
            </a:r>
          </a:p>
        </p:txBody>
      </p:sp>
      <p:sp>
        <p:nvSpPr>
          <p:cNvPr id="39939" name="Rectangle 3"/>
          <p:cNvSpPr>
            <a:spLocks noGrp="1" noChangeArrowheads="1"/>
          </p:cNvSpPr>
          <p:nvPr>
            <p:ph type="body" idx="1"/>
          </p:nvPr>
        </p:nvSpPr>
        <p:spPr>
          <a:xfrm>
            <a:off x="1719264" y="802054"/>
            <a:ext cx="5623370" cy="3230451"/>
          </a:xfrm>
        </p:spPr>
        <p:txBody>
          <a:bodyPr/>
          <a:lstStyle/>
          <a:p>
            <a:pPr>
              <a:tabLst>
                <a:tab pos="2574131" algn="ctr"/>
              </a:tabLst>
            </a:pPr>
            <a:r>
              <a:rPr lang="en-US" altLang="en-US" dirty="0"/>
              <a:t>A view is defined using the </a:t>
            </a:r>
            <a:r>
              <a:rPr lang="en-US" altLang="en-US" b="1" dirty="0"/>
              <a:t>create view </a:t>
            </a:r>
            <a:r>
              <a:rPr lang="en-US" altLang="en-US" dirty="0"/>
              <a:t>statement which has the form</a:t>
            </a:r>
          </a:p>
          <a:p>
            <a:pPr>
              <a:lnSpc>
                <a:spcPct val="40000"/>
              </a:lnSpc>
              <a:tabLst>
                <a:tab pos="2574131" algn="ctr"/>
              </a:tabLst>
            </a:pPr>
            <a:endParaRPr lang="en-US" altLang="en-US" dirty="0"/>
          </a:p>
          <a:p>
            <a:pPr>
              <a:lnSpc>
                <a:spcPct val="40000"/>
              </a:lnSpc>
              <a:buNone/>
              <a:tabLst>
                <a:tab pos="2574131" algn="ctr"/>
              </a:tabLst>
            </a:pPr>
            <a:r>
              <a:rPr lang="en-US" altLang="en-US" dirty="0"/>
              <a:t>		</a:t>
            </a:r>
            <a:r>
              <a:rPr lang="en-US" altLang="en-US" b="1" dirty="0"/>
              <a:t>create view </a:t>
            </a:r>
            <a:r>
              <a:rPr lang="en-US" altLang="en-US" i="1" dirty="0">
                <a:solidFill>
                  <a:srgbClr val="002060"/>
                </a:solidFill>
              </a:rPr>
              <a:t>v</a:t>
            </a:r>
            <a:r>
              <a:rPr lang="en-US" altLang="en-US" i="1" dirty="0">
                <a:solidFill>
                  <a:srgbClr val="000099"/>
                </a:solidFill>
              </a:rPr>
              <a:t> </a:t>
            </a:r>
            <a:r>
              <a:rPr lang="en-US" altLang="en-US" b="1" dirty="0"/>
              <a:t>as </a:t>
            </a:r>
            <a:r>
              <a:rPr lang="en-US" altLang="en-US" i="1" dirty="0"/>
              <a:t>&lt; </a:t>
            </a:r>
            <a:r>
              <a:rPr lang="en-US" altLang="en-US" dirty="0"/>
              <a:t>query expression &gt;</a:t>
            </a:r>
          </a:p>
          <a:p>
            <a:pPr>
              <a:lnSpc>
                <a:spcPct val="20000"/>
              </a:lnSpc>
              <a:buNone/>
              <a:tabLst>
                <a:tab pos="2574131" algn="ctr"/>
              </a:tabLst>
            </a:pPr>
            <a:endParaRPr lang="en-US" altLang="en-US" dirty="0"/>
          </a:p>
          <a:p>
            <a:pPr>
              <a:buNone/>
              <a:tabLst>
                <a:tab pos="2574131" algn="ctr"/>
              </a:tabLst>
            </a:pPr>
            <a:r>
              <a:rPr lang="en-US" altLang="en-US" dirty="0"/>
              <a:t>	where &lt;query expression&gt; is any legal SQL expression.  The view name is represented by </a:t>
            </a:r>
            <a:r>
              <a:rPr lang="en-US" altLang="en-US" i="1" dirty="0"/>
              <a:t>v.</a:t>
            </a:r>
            <a:endParaRPr lang="en-US" altLang="en-US" dirty="0"/>
          </a:p>
          <a:p>
            <a:pPr>
              <a:tabLst>
                <a:tab pos="2574131" algn="ctr"/>
              </a:tabLst>
            </a:pPr>
            <a:r>
              <a:rPr lang="en-US" altLang="en-US" dirty="0"/>
              <a:t>Once a view is defined, the view name can be used to refer to the virtual relation that the view generates.</a:t>
            </a:r>
          </a:p>
          <a:p>
            <a:pPr>
              <a:tabLst>
                <a:tab pos="2574131" algn="ctr"/>
              </a:tabLst>
            </a:pPr>
            <a:r>
              <a:rPr lang="en-US" altLang="en-US" dirty="0"/>
              <a:t>View definition is not the same as creating a new relation by evaluating the query expression  </a:t>
            </a:r>
          </a:p>
          <a:p>
            <a:pPr lvl="1">
              <a:tabLst>
                <a:tab pos="2574131" algn="ctr"/>
              </a:tabLst>
            </a:pPr>
            <a:r>
              <a:rPr lang="en-US" altLang="en-US" dirty="0"/>
              <a:t>Rather, a view definition causes the saving of an expression; the expression is substituted into queries using the view.</a:t>
            </a:r>
          </a:p>
        </p:txBody>
      </p:sp>
    </p:spTree>
    <p:extLst>
      <p:ext uri="{BB962C8B-B14F-4D97-AF65-F5344CB8AC3E}">
        <p14:creationId xmlns:p14="http://schemas.microsoft.com/office/powerpoint/2010/main" val="20031793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a:defRPr/>
            </a:pPr>
            <a:r>
              <a:rPr lang="en-US" dirty="0">
                <a:ea typeface="+mj-ea"/>
              </a:rPr>
              <a:t>View Definition and Use</a:t>
            </a:r>
          </a:p>
        </p:txBody>
      </p:sp>
      <p:sp>
        <p:nvSpPr>
          <p:cNvPr id="41987" name="Rectangle 3"/>
          <p:cNvSpPr>
            <a:spLocks noGrp="1" noChangeArrowheads="1"/>
          </p:cNvSpPr>
          <p:nvPr>
            <p:ph type="body" idx="1"/>
          </p:nvPr>
        </p:nvSpPr>
        <p:spPr>
          <a:xfrm>
            <a:off x="1719263" y="829867"/>
            <a:ext cx="5662613" cy="3604974"/>
          </a:xfrm>
        </p:spPr>
        <p:txBody>
          <a:bodyPr/>
          <a:lstStyle/>
          <a:p>
            <a:pPr>
              <a:tabLst>
                <a:tab pos="1027510" algn="l"/>
              </a:tabLst>
            </a:pPr>
            <a:r>
              <a:rPr lang="en-US" altLang="en-US" dirty="0"/>
              <a:t>A view of instructors without their salary</a:t>
            </a:r>
          </a:p>
          <a:p>
            <a:pPr>
              <a:buNone/>
              <a:tabLst>
                <a:tab pos="1027510" algn="l"/>
              </a:tabLst>
            </a:pPr>
            <a:r>
              <a:rPr lang="en-US" altLang="en-US" sz="600" dirty="0"/>
              <a:t> </a:t>
            </a:r>
            <a:br>
              <a:rPr lang="en-US" altLang="en-US" dirty="0"/>
            </a:br>
            <a:r>
              <a:rPr lang="en-US" altLang="en-US" dirty="0"/>
              <a:t>              </a:t>
            </a:r>
            <a:r>
              <a:rPr kumimoji="0" lang="en-US" altLang="en-US" b="1" dirty="0"/>
              <a:t>create view </a:t>
            </a:r>
            <a:r>
              <a:rPr lang="en-US" altLang="en-US" b="1" i="1" dirty="0">
                <a:solidFill>
                  <a:srgbClr val="002060"/>
                </a:solidFill>
              </a:rPr>
              <a:t>faculty</a:t>
            </a:r>
            <a:r>
              <a:rPr kumimoji="0" lang="en-US" altLang="en-US" i="1" dirty="0"/>
              <a:t> </a:t>
            </a:r>
            <a:r>
              <a:rPr kumimoji="0" lang="en-US" altLang="en-US" b="1" dirty="0"/>
              <a:t>as</a:t>
            </a:r>
            <a:r>
              <a:rPr lang="en-US" altLang="en-US" b="1" dirty="0"/>
              <a:t> </a:t>
            </a:r>
            <a:br>
              <a:rPr lang="en-US" altLang="en-US" b="1" dirty="0"/>
            </a:br>
            <a:r>
              <a:rPr lang="en-US" altLang="en-US" b="1" dirty="0"/>
              <a:t>                      </a:t>
            </a:r>
            <a:r>
              <a:rPr kumimoji="0" lang="en-US" altLang="en-US" b="1" dirty="0"/>
              <a:t>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tabLst>
                <a:tab pos="1027510" algn="l"/>
              </a:tabLst>
            </a:pPr>
            <a:r>
              <a:rPr lang="en-US" altLang="en-US" dirty="0"/>
              <a:t>Find all instructors in the Biology department</a:t>
            </a:r>
          </a:p>
          <a:p>
            <a:pPr>
              <a:buNone/>
              <a:tabLst>
                <a:tab pos="1027510" algn="l"/>
              </a:tabLst>
            </a:pPr>
            <a:r>
              <a:rPr lang="en-US" altLang="en-US" sz="600" dirty="0"/>
              <a:t> </a:t>
            </a:r>
            <a:br>
              <a:rPr lang="en-US" altLang="en-US" dirty="0"/>
            </a:br>
            <a:r>
              <a:rPr lang="en-US" altLang="en-US" dirty="0"/>
              <a:t>                </a:t>
            </a:r>
            <a:r>
              <a:rPr lang="en-US" altLang="en-US" b="1" dirty="0"/>
              <a:t>select </a:t>
            </a:r>
            <a:r>
              <a:rPr lang="en-US" altLang="en-US" i="1" dirty="0"/>
              <a:t>name</a:t>
            </a:r>
            <a:br>
              <a:rPr lang="en-US" altLang="en-US" i="1" dirty="0"/>
            </a:br>
            <a:r>
              <a:rPr lang="en-US" altLang="en-US" i="1" dirty="0"/>
              <a:t>                </a:t>
            </a:r>
            <a:r>
              <a:rPr lang="en-US" altLang="en-US" b="1" dirty="0"/>
              <a:t>from </a:t>
            </a:r>
            <a:r>
              <a:rPr lang="en-US" altLang="en-US" b="1" i="1" dirty="0">
                <a:solidFill>
                  <a:srgbClr val="002060"/>
                </a:solidFill>
              </a:rPr>
              <a:t>faculty</a:t>
            </a:r>
            <a:br>
              <a:rPr lang="en-US" altLang="en-US" i="1" dirty="0"/>
            </a:br>
            <a:r>
              <a:rPr lang="en-US" altLang="en-US" i="1" dirty="0"/>
              <a:t>                </a:t>
            </a:r>
            <a:r>
              <a:rPr lang="en-US" altLang="en-US" b="1" dirty="0"/>
              <a:t>where </a:t>
            </a:r>
            <a:r>
              <a:rPr lang="en-US" altLang="en-US" i="1" dirty="0"/>
              <a:t>dept_name = </a:t>
            </a:r>
            <a:r>
              <a:rPr lang="en-US" altLang="en-US" dirty="0"/>
              <a:t>'Biology'</a:t>
            </a:r>
          </a:p>
          <a:p>
            <a:pPr>
              <a:tabLst>
                <a:tab pos="1027510" algn="l"/>
              </a:tabLst>
            </a:pPr>
            <a:r>
              <a:rPr lang="en-US" altLang="en-US" dirty="0"/>
              <a:t>Create a view of department salary totals</a:t>
            </a:r>
          </a:p>
          <a:p>
            <a:pPr>
              <a:buNone/>
              <a:tabLst>
                <a:tab pos="1027510" algn="l"/>
              </a:tabLst>
            </a:pPr>
            <a:r>
              <a:rPr lang="en-US" altLang="en-US" sz="600" dirty="0"/>
              <a:t> </a:t>
            </a:r>
            <a:br>
              <a:rPr lang="en-US" altLang="en-US" dirty="0"/>
            </a:br>
            <a:r>
              <a:rPr lang="en-US" altLang="en-US" dirty="0"/>
              <a:t>  </a:t>
            </a:r>
            <a:r>
              <a:rPr lang="en-US" altLang="en-US" b="1" dirty="0"/>
              <a:t>create view </a:t>
            </a:r>
            <a:r>
              <a:rPr lang="en-US" altLang="en-US" b="1" i="1" dirty="0" err="1">
                <a:solidFill>
                  <a:srgbClr val="002060"/>
                </a:solidFill>
              </a:rPr>
              <a:t>departments_total_salary</a:t>
            </a:r>
            <a:r>
              <a:rPr lang="en-US" altLang="en-US" b="1" i="1" dirty="0">
                <a:solidFill>
                  <a:srgbClr val="002060"/>
                </a:solidFill>
              </a:rPr>
              <a:t>(dept_name, </a:t>
            </a:r>
            <a:r>
              <a:rPr lang="en-US" altLang="en-US" b="1" i="1" dirty="0" err="1">
                <a:solidFill>
                  <a:srgbClr val="002060"/>
                </a:solidFill>
              </a:rPr>
              <a:t>total_salary</a:t>
            </a:r>
            <a:r>
              <a:rPr lang="en-US" altLang="en-US" b="1" i="1" dirty="0">
                <a:solidFill>
                  <a:srgbClr val="000099"/>
                </a:solidFill>
              </a:rPr>
              <a:t>)</a:t>
            </a:r>
            <a:r>
              <a:rPr lang="en-US" altLang="en-US" i="1" dirty="0">
                <a:solidFill>
                  <a:srgbClr val="000099"/>
                </a:solidFill>
              </a:rPr>
              <a:t> </a:t>
            </a:r>
            <a:r>
              <a:rPr lang="en-US" altLang="en-US" b="1" dirty="0"/>
              <a:t>as</a:t>
            </a:r>
            <a:br>
              <a:rPr lang="en-US" altLang="en-US" b="1" dirty="0"/>
            </a:br>
            <a:r>
              <a:rPr lang="en-US" altLang="en-US" b="1" dirty="0"/>
              <a:t>       select </a:t>
            </a:r>
            <a:r>
              <a:rPr lang="en-US" altLang="en-US" i="1" dirty="0"/>
              <a:t>dept_name</a:t>
            </a:r>
            <a:r>
              <a:rPr lang="en-US" altLang="en-US" dirty="0"/>
              <a:t>, </a:t>
            </a:r>
            <a:r>
              <a:rPr lang="en-US" altLang="en-US" b="1" dirty="0"/>
              <a:t>sum </a:t>
            </a:r>
            <a:r>
              <a:rPr lang="en-US" altLang="en-US" dirty="0"/>
              <a:t>(</a:t>
            </a:r>
            <a:r>
              <a:rPr lang="en-US" altLang="en-US" i="1" dirty="0"/>
              <a:t>salary</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p>
          <a:p>
            <a:pPr>
              <a:tabLst>
                <a:tab pos="1027510" algn="l"/>
              </a:tabLst>
            </a:pPr>
            <a:endParaRPr lang="en-US" altLang="en-US" sz="1500" dirty="0"/>
          </a:p>
          <a:p>
            <a:pPr>
              <a:buNone/>
              <a:tabLst>
                <a:tab pos="1027510" algn="l"/>
              </a:tabLst>
            </a:pPr>
            <a:endParaRPr lang="en-US" altLang="en-US" sz="1800" dirty="0"/>
          </a:p>
          <a:p>
            <a:pPr>
              <a:tabLst>
                <a:tab pos="1027510" algn="l"/>
              </a:tabLst>
            </a:pPr>
            <a:endParaRPr lang="en-US" altLang="en-US" sz="1500" dirty="0"/>
          </a:p>
          <a:p>
            <a:pPr>
              <a:tabLst>
                <a:tab pos="1027510" algn="l"/>
              </a:tabLst>
            </a:pPr>
            <a:endParaRPr lang="en-US" altLang="en-US" sz="1500" dirty="0"/>
          </a:p>
        </p:txBody>
      </p:sp>
      <p:sp>
        <p:nvSpPr>
          <p:cNvPr id="335877" name="Text Box 5"/>
          <p:cNvSpPr txBox="1">
            <a:spLocks noChangeArrowheads="1"/>
          </p:cNvSpPr>
          <p:nvPr/>
        </p:nvSpPr>
        <p:spPr bwMode="auto">
          <a:xfrm>
            <a:off x="1938337" y="3924300"/>
            <a:ext cx="5662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
                <a:srgbClr val="CC3300"/>
              </a:buClr>
              <a:buSzPct val="90000"/>
              <a:buFontTx/>
              <a:buNone/>
              <a:tabLst/>
              <a:defRPr/>
            </a:pPr>
            <a:r>
              <a:rPr kumimoji="1" lang="en-US" altLang="en-US" sz="18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p>
        </p:txBody>
      </p:sp>
    </p:spTree>
    <p:extLst>
      <p:ext uri="{BB962C8B-B14F-4D97-AF65-F5344CB8AC3E}">
        <p14:creationId xmlns:p14="http://schemas.microsoft.com/office/powerpoint/2010/main" val="4135257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5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7"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6083" name="Rectangle 3"/>
          <p:cNvSpPr>
            <a:spLocks noGrp="1" noChangeArrowheads="1"/>
          </p:cNvSpPr>
          <p:nvPr>
            <p:ph type="body" idx="1"/>
          </p:nvPr>
        </p:nvSpPr>
        <p:spPr>
          <a:xfrm>
            <a:off x="1719264" y="829866"/>
            <a:ext cx="5762393" cy="2535126"/>
          </a:xfrm>
        </p:spPr>
        <p:txBody>
          <a:bodyPr/>
          <a:lstStyle/>
          <a:p>
            <a:r>
              <a:rPr lang="en-US" altLang="en-US" dirty="0"/>
              <a:t>One view may be used in the expression defining another view </a:t>
            </a:r>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directly </a:t>
            </a:r>
            <a:r>
              <a:rPr lang="en-US" altLang="en-US" dirty="0"/>
              <a:t>on a view relation </a:t>
            </a:r>
            <a:r>
              <a:rPr lang="en-US" altLang="en-US" i="1" dirty="0"/>
              <a:t>v</a:t>
            </a:r>
            <a:r>
              <a:rPr lang="en-US" altLang="en-US" i="1" baseline="-25000" dirty="0"/>
              <a:t>2</a:t>
            </a:r>
            <a:r>
              <a:rPr lang="en-US" altLang="en-US" i="1" dirty="0"/>
              <a:t> </a:t>
            </a:r>
            <a:r>
              <a:rPr lang="en-US" altLang="en-US" dirty="0"/>
              <a:t> if </a:t>
            </a:r>
            <a:r>
              <a:rPr lang="en-US" altLang="en-US" i="1" dirty="0"/>
              <a:t>v</a:t>
            </a:r>
            <a:r>
              <a:rPr lang="en-US" altLang="en-US" baseline="-25000" dirty="0"/>
              <a:t>2</a:t>
            </a:r>
            <a:r>
              <a:rPr lang="en-US" altLang="en-US" dirty="0"/>
              <a:t> is used in the expression defining </a:t>
            </a:r>
            <a:r>
              <a:rPr lang="en-US" altLang="en-US" i="1" dirty="0"/>
              <a:t>v</a:t>
            </a:r>
            <a:r>
              <a:rPr lang="en-US" altLang="en-US" baseline="-25000" dirty="0"/>
              <a:t>1</a:t>
            </a:r>
            <a:endParaRPr lang="en-US" altLang="en-US" dirty="0"/>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on</a:t>
            </a:r>
            <a:r>
              <a:rPr lang="en-US" altLang="en-US" b="1" dirty="0">
                <a:solidFill>
                  <a:srgbClr val="002060"/>
                </a:solidFill>
              </a:rPr>
              <a:t> </a:t>
            </a:r>
            <a:r>
              <a:rPr lang="en-US" altLang="en-US" dirty="0"/>
              <a:t>view relation </a:t>
            </a:r>
            <a:r>
              <a:rPr lang="en-US" altLang="en-US" i="1" dirty="0"/>
              <a:t>v</a:t>
            </a:r>
            <a:r>
              <a:rPr lang="en-US" altLang="en-US" i="1" baseline="-25000" dirty="0"/>
              <a:t>2</a:t>
            </a:r>
            <a:r>
              <a:rPr lang="en-US" altLang="en-US" i="1" dirty="0"/>
              <a:t> </a:t>
            </a:r>
            <a:r>
              <a:rPr lang="en-US" altLang="en-US" dirty="0"/>
              <a:t>if either </a:t>
            </a:r>
            <a:r>
              <a:rPr lang="en-US" altLang="en-US" i="1" dirty="0"/>
              <a:t>v</a:t>
            </a:r>
            <a:r>
              <a:rPr lang="en-US" altLang="en-US" baseline="-25000" dirty="0"/>
              <a:t>1 </a:t>
            </a:r>
            <a:r>
              <a:rPr lang="en-US" altLang="en-US" dirty="0"/>
              <a:t>depends directly to </a:t>
            </a:r>
            <a:r>
              <a:rPr lang="en-US" altLang="en-US" i="1" dirty="0"/>
              <a:t>v</a:t>
            </a:r>
            <a:r>
              <a:rPr lang="en-US" altLang="en-US" baseline="-25000" dirty="0"/>
              <a:t>2 </a:t>
            </a:r>
            <a:r>
              <a:rPr lang="en-US" altLang="en-US" dirty="0"/>
              <a:t> or there is a path of dependencies from </a:t>
            </a:r>
            <a:r>
              <a:rPr lang="en-US" altLang="en-US" i="1" dirty="0"/>
              <a:t>v</a:t>
            </a:r>
            <a:r>
              <a:rPr lang="en-US" altLang="en-US" baseline="-25000" dirty="0"/>
              <a:t>1</a:t>
            </a:r>
            <a:r>
              <a:rPr lang="en-US" altLang="en-US" dirty="0"/>
              <a:t> to </a:t>
            </a:r>
            <a:r>
              <a:rPr lang="en-US" altLang="en-US" i="1" dirty="0"/>
              <a:t>v</a:t>
            </a:r>
            <a:r>
              <a:rPr lang="en-US" altLang="en-US" baseline="-25000" dirty="0"/>
              <a:t>2</a:t>
            </a:r>
            <a:r>
              <a:rPr lang="en-US" altLang="en-US" dirty="0"/>
              <a:t> </a:t>
            </a:r>
          </a:p>
          <a:p>
            <a:r>
              <a:rPr lang="en-US" altLang="en-US" dirty="0"/>
              <a:t>A view relation </a:t>
            </a:r>
            <a:r>
              <a:rPr lang="en-US" altLang="en-US" i="1" dirty="0"/>
              <a:t>v</a:t>
            </a:r>
            <a:r>
              <a:rPr lang="en-US" altLang="en-US" dirty="0"/>
              <a:t> is said to be </a:t>
            </a:r>
            <a:r>
              <a:rPr lang="en-US" altLang="en-US" b="1" i="1" dirty="0">
                <a:solidFill>
                  <a:srgbClr val="002060"/>
                </a:solidFill>
              </a:rPr>
              <a:t>recursive</a:t>
            </a:r>
            <a:r>
              <a:rPr lang="en-US" altLang="en-US" i="1" dirty="0"/>
              <a:t> </a:t>
            </a:r>
            <a:r>
              <a:rPr lang="en-US" altLang="en-US" dirty="0"/>
              <a:t> if it depends on itself.</a:t>
            </a:r>
          </a:p>
        </p:txBody>
      </p:sp>
    </p:spTree>
    <p:extLst>
      <p:ext uri="{BB962C8B-B14F-4D97-AF65-F5344CB8AC3E}">
        <p14:creationId xmlns:p14="http://schemas.microsoft.com/office/powerpoint/2010/main" val="16311467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4035" name="Rectangle 3"/>
          <p:cNvSpPr>
            <a:spLocks noGrp="1" noChangeArrowheads="1"/>
          </p:cNvSpPr>
          <p:nvPr>
            <p:ph type="body" idx="1"/>
          </p:nvPr>
        </p:nvSpPr>
        <p:spPr>
          <a:xfrm>
            <a:off x="1719264" y="838630"/>
            <a:ext cx="5678234" cy="3212163"/>
          </a:xfrm>
        </p:spPr>
        <p:txBody>
          <a:bodyPr/>
          <a:lstStyle/>
          <a:p>
            <a:r>
              <a:rPr lang="en-US" altLang="en-US" b="1" dirty="0"/>
              <a:t>create view </a:t>
            </a:r>
            <a:r>
              <a:rPr lang="en-US" altLang="en-US" b="1" i="1" dirty="0">
                <a:solidFill>
                  <a:srgbClr val="002060"/>
                </a:solidFill>
              </a:rPr>
              <a:t>physics_fall_2017</a:t>
            </a:r>
            <a:r>
              <a:rPr lang="en-US" altLang="en-US" b="1" i="1" dirty="0"/>
              <a:t> </a:t>
            </a:r>
            <a:r>
              <a:rPr lang="en-US" altLang="en-US" b="1" dirty="0"/>
              <a:t>as</a:t>
            </a:r>
            <a:br>
              <a:rPr lang="en-US" altLang="en-US" b="1" dirty="0"/>
            </a:br>
            <a:r>
              <a:rPr lang="en-US" altLang="en-US" b="1" dirty="0"/>
              <a:t>   select </a:t>
            </a:r>
            <a:r>
              <a:rPr lang="en-US" altLang="en-US" i="1" dirty="0" err="1"/>
              <a:t>course</a:t>
            </a:r>
            <a:r>
              <a:rPr lang="en-US" altLang="en-US" dirty="0" err="1"/>
              <a:t>.</a:t>
            </a:r>
            <a:r>
              <a:rPr lang="en-US" altLang="en-US" i="1" dirty="0" err="1"/>
              <a:t>course_id</a:t>
            </a:r>
            <a:r>
              <a:rPr lang="en-US" altLang="en-US" dirty="0"/>
              <a:t>, </a:t>
            </a:r>
            <a:r>
              <a:rPr lang="en-US" altLang="en-US" i="1" dirty="0" err="1"/>
              <a:t>sec_id</a:t>
            </a:r>
            <a:r>
              <a:rPr lang="en-US" altLang="en-US" dirty="0"/>
              <a:t>, </a:t>
            </a:r>
            <a:r>
              <a:rPr lang="en-US" altLang="en-US" i="1" dirty="0"/>
              <a:t>building</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i="1" dirty="0"/>
              <a:t>course</a:t>
            </a:r>
            <a:r>
              <a:rPr lang="en-US" altLang="en-US" dirty="0"/>
              <a:t>, </a:t>
            </a:r>
            <a:r>
              <a:rPr lang="en-US" altLang="en-US" i="1" dirty="0"/>
              <a:t>section</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i="1" dirty="0"/>
              <a:t> </a:t>
            </a:r>
            <a:r>
              <a:rPr lang="en-US" altLang="en-US" dirty="0"/>
              <a:t>= </a:t>
            </a:r>
            <a:r>
              <a:rPr lang="en-US" altLang="en-US" i="1" dirty="0" err="1"/>
              <a:t>section</a:t>
            </a:r>
            <a:r>
              <a:rPr lang="en-US" altLang="en-US" dirty="0" err="1"/>
              <a:t>.</a:t>
            </a:r>
            <a:r>
              <a:rPr lang="en-US" altLang="en-US" i="1" dirty="0" err="1"/>
              <a:t>course_id</a:t>
            </a:r>
            <a:br>
              <a:rPr lang="en-US" altLang="en-US" i="1" dirty="0"/>
            </a:br>
            <a:r>
              <a:rPr lang="en-US" altLang="en-US" i="1" dirty="0"/>
              <a:t>              </a:t>
            </a:r>
            <a:r>
              <a:rPr lang="en-US" altLang="en-US" b="1" dirty="0"/>
              <a:t>and </a:t>
            </a:r>
            <a:r>
              <a:rPr lang="en-US" altLang="en-US" i="1" dirty="0" err="1"/>
              <a:t>course</a:t>
            </a:r>
            <a:r>
              <a:rPr lang="en-US" altLang="en-US" dirty="0" err="1"/>
              <a:t>.</a:t>
            </a:r>
            <a:r>
              <a:rPr lang="en-US" altLang="en-US" i="1" dirty="0" err="1"/>
              <a:t>dept_name</a:t>
            </a:r>
            <a:r>
              <a:rPr lang="en-US" altLang="en-US" i="1" dirty="0"/>
              <a:t> </a:t>
            </a:r>
            <a:r>
              <a:rPr lang="en-US" altLang="en-US" dirty="0"/>
              <a:t>= 'Physics'</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semester</a:t>
            </a:r>
            <a:r>
              <a:rPr lang="en-US" altLang="en-US" i="1" dirty="0"/>
              <a:t> </a:t>
            </a:r>
            <a:r>
              <a:rPr lang="en-US" altLang="en-US" dirty="0"/>
              <a:t>= 'Fall'</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year</a:t>
            </a:r>
            <a:r>
              <a:rPr lang="en-US" altLang="en-US" i="1" dirty="0"/>
              <a:t> </a:t>
            </a:r>
            <a:r>
              <a:rPr lang="en-US" altLang="en-US" dirty="0"/>
              <a:t>= '2017’;</a:t>
            </a:r>
          </a:p>
          <a:p>
            <a:pPr>
              <a:buNone/>
            </a:pPr>
            <a:r>
              <a:rPr lang="en-US" altLang="en-US" sz="600" dirty="0"/>
              <a:t> </a:t>
            </a:r>
          </a:p>
          <a:p>
            <a:r>
              <a:rPr lang="en-US" altLang="en-US" b="1" dirty="0"/>
              <a:t>create view </a:t>
            </a:r>
            <a:r>
              <a:rPr lang="en-US" altLang="en-US" b="1" i="1" dirty="0">
                <a:solidFill>
                  <a:srgbClr val="002060"/>
                </a:solidFill>
              </a:rPr>
              <a:t>physics_fall_2017</a:t>
            </a:r>
            <a:r>
              <a:rPr lang="en-US" altLang="en-US" b="1" i="1" dirty="0"/>
              <a:t>_</a:t>
            </a:r>
            <a:r>
              <a:rPr lang="en-US" altLang="en-US" i="1" dirty="0"/>
              <a:t>watson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p>
          <a:p>
            <a:endParaRPr lang="en-US" altLang="en-US" dirty="0"/>
          </a:p>
        </p:txBody>
      </p:sp>
    </p:spTree>
    <p:extLst>
      <p:ext uri="{BB962C8B-B14F-4D97-AF65-F5344CB8AC3E}">
        <p14:creationId xmlns:p14="http://schemas.microsoft.com/office/powerpoint/2010/main" val="36009783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dirty="0">
                <a:ea typeface="+mj-ea"/>
              </a:rPr>
              <a:t>View Expansion</a:t>
            </a:r>
          </a:p>
        </p:txBody>
      </p:sp>
      <p:sp>
        <p:nvSpPr>
          <p:cNvPr id="45059" name="Rectangle 3"/>
          <p:cNvSpPr>
            <a:spLocks noGrp="1" noChangeArrowheads="1"/>
          </p:cNvSpPr>
          <p:nvPr>
            <p:ph type="body" idx="1"/>
          </p:nvPr>
        </p:nvSpPr>
        <p:spPr/>
        <p:txBody>
          <a:bodyPr/>
          <a:lstStyle/>
          <a:p>
            <a:r>
              <a:rPr lang="en-US" altLang="en-US" dirty="0"/>
              <a:t>Expand  the view :</a:t>
            </a:r>
          </a:p>
          <a:p>
            <a:pPr>
              <a:buNone/>
            </a:pPr>
            <a:r>
              <a:rPr lang="en-US" altLang="en-US" b="1" dirty="0"/>
              <a:t>          create view </a:t>
            </a:r>
            <a:r>
              <a:rPr lang="en-US" altLang="en-US" b="1" i="1" dirty="0">
                <a:solidFill>
                  <a:srgbClr val="002060"/>
                </a:solidFill>
              </a:rPr>
              <a:t>physics_fall_2017_watson</a:t>
            </a:r>
            <a:r>
              <a:rPr lang="en-US" altLang="en-US" b="1" i="1" dirty="0"/>
              <a:t>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r>
              <a:rPr lang="en-US" altLang="ja-JP" dirty="0"/>
              <a:t>'</a:t>
            </a:r>
            <a:endParaRPr lang="en-US" altLang="en-US" dirty="0"/>
          </a:p>
          <a:p>
            <a:r>
              <a:rPr lang="en-US" altLang="en-US" dirty="0"/>
              <a:t>To:</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45060" name="Text Box 4"/>
          <p:cNvSpPr txBox="1">
            <a:spLocks noChangeArrowheads="1"/>
          </p:cNvSpPr>
          <p:nvPr/>
        </p:nvSpPr>
        <p:spPr bwMode="auto">
          <a:xfrm>
            <a:off x="2251472" y="2224692"/>
            <a:ext cx="5394722" cy="208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create view </a:t>
            </a:r>
            <a:r>
              <a:rPr kumimoji="1" lang="en-US" altLang="en-US" sz="1275" b="1" i="1" u="none" strike="noStrike" kern="1200" cap="none" spc="0" normalizeH="0" baseline="0" noProof="0" dirty="0">
                <a:ln>
                  <a:noFill/>
                </a:ln>
                <a:solidFill>
                  <a:srgbClr val="002060"/>
                </a:solidFill>
                <a:effectLst/>
                <a:uLnTx/>
                <a:uFillTx/>
                <a:latin typeface="Helvetica"/>
                <a:ea typeface="MS PGothic" panose="020B0600070205080204" pitchFamily="34" charset="-128"/>
                <a:cs typeface="+mn-cs"/>
              </a:rPr>
              <a:t>physics_fall_2017_watson</a:t>
            </a:r>
            <a:r>
              <a:rPr kumimoji="0" lang="en-US" altLang="en-US" sz="1275" b="1" i="1"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'Physics'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'Watson';</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5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741513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pPr>
              <a:defRPr/>
            </a:pPr>
            <a:r>
              <a:rPr lang="en-US" dirty="0">
                <a:ea typeface="+mj-ea"/>
              </a:rPr>
              <a:t>View Expansion (Cont.)</a:t>
            </a:r>
          </a:p>
        </p:txBody>
      </p:sp>
      <p:sp>
        <p:nvSpPr>
          <p:cNvPr id="48131" name="Rectangle 3"/>
          <p:cNvSpPr>
            <a:spLocks noGrp="1" noChangeArrowheads="1"/>
          </p:cNvSpPr>
          <p:nvPr>
            <p:ph type="body" idx="1"/>
          </p:nvPr>
        </p:nvSpPr>
        <p:spPr>
          <a:xfrm>
            <a:off x="1719264" y="820342"/>
            <a:ext cx="5729102" cy="3038427"/>
          </a:xfrm>
        </p:spPr>
        <p:txBody>
          <a:bodyPr/>
          <a:lstStyle/>
          <a:p>
            <a:pPr>
              <a:tabLst>
                <a:tab pos="510779" algn="l"/>
              </a:tabLst>
            </a:pPr>
            <a:r>
              <a:rPr lang="en-US" altLang="en-US" dirty="0"/>
              <a:t>A way to define the meaning of views defined in terms of other views.</a:t>
            </a:r>
          </a:p>
          <a:p>
            <a:pPr>
              <a:tabLst>
                <a:tab pos="510779" algn="l"/>
              </a:tabLst>
            </a:pPr>
            <a:r>
              <a:rPr lang="en-US" altLang="en-US" dirty="0"/>
              <a:t>Let view </a:t>
            </a:r>
            <a:r>
              <a:rPr lang="en-US" altLang="en-US" i="1" dirty="0"/>
              <a:t>v</a:t>
            </a:r>
            <a:r>
              <a:rPr lang="en-US" altLang="en-US" baseline="-25000" dirty="0"/>
              <a:t>1</a:t>
            </a:r>
            <a:r>
              <a:rPr lang="en-US" altLang="en-US" dirty="0"/>
              <a:t> be defined by an expression </a:t>
            </a:r>
            <a:r>
              <a:rPr lang="en-US" altLang="en-US" i="1" dirty="0"/>
              <a:t>e</a:t>
            </a:r>
            <a:r>
              <a:rPr lang="en-US" altLang="en-US" baseline="-25000" dirty="0"/>
              <a:t>1</a:t>
            </a:r>
            <a:r>
              <a:rPr lang="en-US" altLang="en-US" dirty="0"/>
              <a:t> that may itself contain uses of view relations.</a:t>
            </a:r>
          </a:p>
          <a:p>
            <a:pPr>
              <a:tabLst>
                <a:tab pos="510779" algn="l"/>
              </a:tabLst>
            </a:pPr>
            <a:r>
              <a:rPr lang="en-US" altLang="en-US" dirty="0"/>
              <a:t>View expansion of an expression repeats the following replacement step:</a:t>
            </a:r>
          </a:p>
          <a:p>
            <a:pPr>
              <a:buNone/>
              <a:tabLst>
                <a:tab pos="510779" algn="l"/>
              </a:tabLst>
            </a:pPr>
            <a:r>
              <a:rPr lang="en-US" altLang="en-US" dirty="0"/>
              <a:t>		</a:t>
            </a:r>
            <a:r>
              <a:rPr lang="en-US" altLang="en-US" b="1" dirty="0"/>
              <a:t>repeat</a:t>
            </a:r>
            <a:br>
              <a:rPr lang="en-US" altLang="en-US" b="1" dirty="0"/>
            </a:br>
            <a:r>
              <a:rPr lang="en-US" altLang="en-US" b="1" dirty="0"/>
              <a:t>		</a:t>
            </a:r>
            <a:r>
              <a:rPr lang="en-US" altLang="en-US" dirty="0"/>
              <a:t>Find any view relation </a:t>
            </a:r>
            <a:r>
              <a:rPr lang="en-US" altLang="en-US" i="1" dirty="0"/>
              <a:t>v</a:t>
            </a:r>
            <a:r>
              <a:rPr lang="en-US" altLang="en-US" i="1" baseline="-25000" dirty="0"/>
              <a:t>i</a:t>
            </a:r>
            <a:r>
              <a:rPr lang="en-US" altLang="en-US" dirty="0"/>
              <a:t> in </a:t>
            </a:r>
            <a:r>
              <a:rPr lang="en-US" altLang="en-US" i="1" dirty="0"/>
              <a:t>e</a:t>
            </a:r>
            <a:r>
              <a:rPr lang="en-US" altLang="en-US" baseline="-25000" dirty="0"/>
              <a:t>1</a:t>
            </a:r>
            <a:br>
              <a:rPr lang="en-US" altLang="en-US" dirty="0"/>
            </a:br>
            <a:r>
              <a:rPr lang="en-US" altLang="en-US" dirty="0"/>
              <a:t>		Replace the view relation </a:t>
            </a:r>
            <a:r>
              <a:rPr lang="en-US" altLang="en-US" i="1" dirty="0"/>
              <a:t>v</a:t>
            </a:r>
            <a:r>
              <a:rPr lang="en-US" altLang="en-US" i="1" baseline="-25000" dirty="0"/>
              <a:t>i</a:t>
            </a:r>
            <a:r>
              <a:rPr lang="en-US" altLang="en-US" dirty="0"/>
              <a:t> by the expression defining </a:t>
            </a:r>
            <a:r>
              <a:rPr lang="en-US" altLang="en-US" i="1" dirty="0"/>
              <a:t>v</a:t>
            </a:r>
            <a:r>
              <a:rPr lang="en-US" altLang="en-US" i="1" baseline="-25000" dirty="0"/>
              <a:t>i</a:t>
            </a:r>
            <a:r>
              <a:rPr lang="en-US" altLang="en-US" dirty="0"/>
              <a:t>             </a:t>
            </a:r>
            <a:br>
              <a:rPr lang="en-US" altLang="en-US" dirty="0"/>
            </a:br>
            <a:r>
              <a:rPr lang="en-US" altLang="en-US" dirty="0"/>
              <a:t>	</a:t>
            </a:r>
            <a:r>
              <a:rPr lang="en-US" altLang="en-US" b="1" dirty="0"/>
              <a:t>until</a:t>
            </a:r>
            <a:r>
              <a:rPr lang="en-US" altLang="en-US" dirty="0"/>
              <a:t> no more view relations are present in </a:t>
            </a:r>
            <a:r>
              <a:rPr lang="en-US" altLang="en-US" i="1" dirty="0"/>
              <a:t>e</a:t>
            </a:r>
            <a:r>
              <a:rPr lang="en-US" altLang="en-US" baseline="-25000" dirty="0"/>
              <a:t>1</a:t>
            </a:r>
            <a:endParaRPr lang="en-US" altLang="en-US" dirty="0"/>
          </a:p>
          <a:p>
            <a:pPr>
              <a:tabLst>
                <a:tab pos="510779" algn="l"/>
              </a:tabLst>
            </a:pPr>
            <a:r>
              <a:rPr lang="en-US" altLang="en-US" dirty="0"/>
              <a:t>As long as the view definitions are not recursive, this loop will terminate</a:t>
            </a:r>
          </a:p>
        </p:txBody>
      </p:sp>
    </p:spTree>
    <p:extLst>
      <p:ext uri="{BB962C8B-B14F-4D97-AF65-F5344CB8AC3E}">
        <p14:creationId xmlns:p14="http://schemas.microsoft.com/office/powerpoint/2010/main" val="2847580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Materialized Views</a:t>
            </a:r>
          </a:p>
        </p:txBody>
      </p:sp>
      <p:sp>
        <p:nvSpPr>
          <p:cNvPr id="109571" name="Rectangle 3"/>
          <p:cNvSpPr>
            <a:spLocks noGrp="1" noChangeArrowheads="1"/>
          </p:cNvSpPr>
          <p:nvPr>
            <p:ph type="body" idx="1"/>
          </p:nvPr>
        </p:nvSpPr>
        <p:spPr>
          <a:xfrm>
            <a:off x="1719264" y="902638"/>
            <a:ext cx="5749076" cy="2626947"/>
          </a:xfrm>
        </p:spPr>
        <p:txBody>
          <a:bodyPr/>
          <a:lstStyle/>
          <a:p>
            <a:r>
              <a:rPr lang="en-US" altLang="en-US" dirty="0"/>
              <a:t>Certain database systems allow view relations to be physically stored.</a:t>
            </a:r>
          </a:p>
          <a:p>
            <a:pPr lvl="1"/>
            <a:r>
              <a:rPr lang="en-US" altLang="en-US" dirty="0"/>
              <a:t> Physical copy created when the view is defined.</a:t>
            </a:r>
          </a:p>
          <a:p>
            <a:pPr lvl="1"/>
            <a:r>
              <a:rPr lang="en-US" altLang="en-US" dirty="0"/>
              <a:t>Such views are called </a:t>
            </a:r>
            <a:r>
              <a:rPr lang="en-US" altLang="en-US" b="1" dirty="0">
                <a:solidFill>
                  <a:srgbClr val="002060"/>
                </a:solidFill>
              </a:rPr>
              <a:t>Materialized view</a:t>
            </a:r>
            <a:r>
              <a:rPr lang="en-US" altLang="en-US" dirty="0"/>
              <a:t>:</a:t>
            </a:r>
          </a:p>
          <a:p>
            <a:r>
              <a:rPr lang="en-US" altLang="en-US" dirty="0"/>
              <a:t>If relations used in the query are updated, the materialized view result becomes out of date</a:t>
            </a:r>
          </a:p>
          <a:p>
            <a:pPr lvl="1"/>
            <a:r>
              <a:rPr lang="en-US" altLang="en-US" dirty="0"/>
              <a:t>Need to </a:t>
            </a:r>
            <a:r>
              <a:rPr lang="en-US" altLang="en-US" b="1" dirty="0">
                <a:solidFill>
                  <a:srgbClr val="002060"/>
                </a:solidFill>
              </a:rPr>
              <a:t>maintain</a:t>
            </a:r>
            <a:r>
              <a:rPr lang="en-US" altLang="en-US" dirty="0"/>
              <a:t> the view, by updating the view whenever the underlying relations are updated.</a:t>
            </a:r>
          </a:p>
        </p:txBody>
      </p:sp>
    </p:spTree>
    <p:extLst>
      <p:ext uri="{BB962C8B-B14F-4D97-AF65-F5344CB8AC3E}">
        <p14:creationId xmlns:p14="http://schemas.microsoft.com/office/powerpoint/2010/main" val="31319843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pPr>
              <a:defRPr/>
            </a:pPr>
            <a:r>
              <a:rPr lang="en-US" dirty="0">
                <a:ea typeface="+mj-ea"/>
              </a:rPr>
              <a:t>Update of a View</a:t>
            </a:r>
          </a:p>
        </p:txBody>
      </p:sp>
      <p:sp>
        <p:nvSpPr>
          <p:cNvPr id="50179" name="Rectangle 3"/>
          <p:cNvSpPr>
            <a:spLocks noGrp="1" noChangeArrowheads="1"/>
          </p:cNvSpPr>
          <p:nvPr>
            <p:ph type="body" idx="1"/>
          </p:nvPr>
        </p:nvSpPr>
        <p:spPr>
          <a:xfrm>
            <a:off x="1719263" y="829866"/>
            <a:ext cx="5696522" cy="3714702"/>
          </a:xfrm>
        </p:spPr>
        <p:txBody>
          <a:bodyPr/>
          <a:lstStyle/>
          <a:p>
            <a:pPr>
              <a:tabLst>
                <a:tab pos="814388" algn="l"/>
              </a:tabLst>
            </a:pPr>
            <a:r>
              <a:rPr lang="en-US" altLang="en-US" dirty="0"/>
              <a:t>Add a new tuple to </a:t>
            </a:r>
            <a:r>
              <a:rPr lang="en-US" altLang="en-US" i="1" dirty="0"/>
              <a:t>faculty </a:t>
            </a:r>
            <a:r>
              <a:rPr lang="en-US" altLang="en-US" dirty="0"/>
              <a:t>view which we defined earlier</a:t>
            </a:r>
            <a:endParaRPr lang="en-US" altLang="en-US" b="1" dirty="0"/>
          </a:p>
          <a:p>
            <a:pPr>
              <a:buNone/>
              <a:tabLst>
                <a:tab pos="814388" algn="l"/>
              </a:tabLst>
            </a:pPr>
            <a:r>
              <a:rPr lang="en-US" altLang="en-US" dirty="0"/>
              <a:t>		</a:t>
            </a:r>
            <a:r>
              <a:rPr lang="en-US" altLang="en-US" b="1" dirty="0"/>
              <a:t>insert into </a:t>
            </a:r>
            <a:r>
              <a:rPr lang="en-US" altLang="en-US" i="1" dirty="0"/>
              <a:t>faculty </a:t>
            </a:r>
          </a:p>
          <a:p>
            <a:pPr>
              <a:buNone/>
              <a:tabLst>
                <a:tab pos="814388" algn="l"/>
              </a:tabLst>
            </a:pPr>
            <a:r>
              <a:rPr lang="en-US" altLang="en-US" b="1" i="1" dirty="0"/>
              <a:t>                       </a:t>
            </a:r>
            <a:r>
              <a:rPr lang="en-US" altLang="en-US" b="1" dirty="0"/>
              <a:t>values </a:t>
            </a:r>
            <a:r>
              <a:rPr lang="en-US" altLang="en-US" dirty="0"/>
              <a:t>('30765', 'Green', 'Music');</a:t>
            </a:r>
          </a:p>
          <a:p>
            <a:pPr>
              <a:tabLst>
                <a:tab pos="814388" algn="l"/>
              </a:tabLst>
            </a:pPr>
            <a:r>
              <a:rPr lang="en-US" altLang="en-US" dirty="0"/>
              <a:t>This insertion must be represented by the insertion into  the </a:t>
            </a:r>
            <a:r>
              <a:rPr lang="en-US" altLang="en-US" i="1" dirty="0"/>
              <a:t>instructor</a:t>
            </a:r>
            <a:r>
              <a:rPr lang="en-US" altLang="en-US" dirty="0"/>
              <a:t> relation</a:t>
            </a:r>
          </a:p>
          <a:p>
            <a:pPr lvl="1">
              <a:tabLst>
                <a:tab pos="814388" algn="l"/>
              </a:tabLst>
            </a:pPr>
            <a:r>
              <a:rPr lang="en-US" altLang="en-US" dirty="0">
                <a:cs typeface="+mn-cs"/>
              </a:rPr>
              <a:t>Must have a  value for salary.</a:t>
            </a:r>
          </a:p>
          <a:p>
            <a:pPr>
              <a:tabLst>
                <a:tab pos="814388" algn="l"/>
              </a:tabLst>
            </a:pPr>
            <a:r>
              <a:rPr lang="en-US" altLang="en-US" dirty="0">
                <a:cs typeface="+mn-cs"/>
              </a:rPr>
              <a:t>Two approaches</a:t>
            </a:r>
          </a:p>
          <a:p>
            <a:pPr lvl="1">
              <a:tabLst>
                <a:tab pos="814388" algn="l"/>
              </a:tabLst>
            </a:pPr>
            <a:r>
              <a:rPr lang="en-US" altLang="en-US" dirty="0">
                <a:cs typeface="+mn-cs"/>
              </a:rPr>
              <a:t>Reject the insert</a:t>
            </a:r>
          </a:p>
          <a:p>
            <a:pPr lvl="1">
              <a:tabLst>
                <a:tab pos="814388" algn="l"/>
              </a:tabLst>
            </a:pPr>
            <a:r>
              <a:rPr lang="en-US" altLang="en-US" dirty="0">
                <a:cs typeface="+mn-cs"/>
              </a:rPr>
              <a:t>Inset the tuple</a:t>
            </a:r>
          </a:p>
          <a:p>
            <a:pPr>
              <a:buNone/>
              <a:tabLst>
                <a:tab pos="814388" algn="l"/>
              </a:tabLst>
            </a:pPr>
            <a:r>
              <a:rPr lang="en-US" altLang="en-US" dirty="0"/>
              <a:t>			('30765', 'Green', 'Music', null)</a:t>
            </a:r>
          </a:p>
          <a:p>
            <a:pPr>
              <a:buNone/>
              <a:tabLst>
                <a:tab pos="814388" algn="l"/>
              </a:tabLst>
            </a:pPr>
            <a:r>
              <a:rPr lang="en-US" altLang="en-US" dirty="0"/>
              <a:t>	      into the </a:t>
            </a:r>
            <a:r>
              <a:rPr lang="en-US" altLang="en-US" i="1" dirty="0"/>
              <a:t>instructor</a:t>
            </a:r>
            <a:r>
              <a:rPr lang="en-US" altLang="en-US" dirty="0"/>
              <a:t> relation</a:t>
            </a:r>
          </a:p>
          <a:p>
            <a:pPr>
              <a:buNone/>
              <a:tabLst>
                <a:tab pos="814388" algn="l"/>
              </a:tabLst>
            </a:pPr>
            <a:endParaRPr lang="en-US" altLang="en-US" sz="1500" dirty="0"/>
          </a:p>
        </p:txBody>
      </p:sp>
    </p:spTree>
    <p:extLst>
      <p:ext uri="{BB962C8B-B14F-4D97-AF65-F5344CB8AC3E}">
        <p14:creationId xmlns:p14="http://schemas.microsoft.com/office/powerpoint/2010/main" val="26653368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1810703" y="88106"/>
            <a:ext cx="6057900" cy="457200"/>
          </a:xfrm>
        </p:spPr>
        <p:txBody>
          <a:bodyPr/>
          <a:lstStyle/>
          <a:p>
            <a:pPr>
              <a:defRPr/>
            </a:pPr>
            <a:r>
              <a:rPr lang="en-US" dirty="0">
                <a:ea typeface="+mj-ea"/>
              </a:rPr>
              <a:t>Some Updates Cannot be Translated Uniquely</a:t>
            </a:r>
          </a:p>
        </p:txBody>
      </p:sp>
      <p:sp>
        <p:nvSpPr>
          <p:cNvPr id="52227" name="Rectangle 3"/>
          <p:cNvSpPr>
            <a:spLocks noGrp="1" noChangeArrowheads="1"/>
          </p:cNvSpPr>
          <p:nvPr>
            <p:ph type="body" idx="1"/>
          </p:nvPr>
        </p:nvSpPr>
        <p:spPr>
          <a:xfrm>
            <a:off x="1742244" y="901439"/>
            <a:ext cx="5527238" cy="3121922"/>
          </a:xfrm>
        </p:spPr>
        <p:txBody>
          <a:bodyPr/>
          <a:lstStyle/>
          <a:p>
            <a:r>
              <a:rPr lang="en-US" altLang="en-US" b="1" dirty="0"/>
              <a:t>create view </a:t>
            </a:r>
            <a:r>
              <a:rPr lang="en-US" altLang="en-US" i="1" dirty="0" err="1"/>
              <a:t>instructor_info</a:t>
            </a:r>
            <a:r>
              <a:rPr lang="en-US" altLang="en-US" i="1" dirty="0"/>
              <a:t> </a:t>
            </a:r>
            <a:r>
              <a:rPr lang="en-US" altLang="en-US" b="1" dirty="0"/>
              <a:t>as</a:t>
            </a:r>
            <a:br>
              <a:rPr lang="en-US" altLang="en-US" b="1" dirty="0"/>
            </a:br>
            <a:r>
              <a:rPr lang="en-US" altLang="en-US" b="1" dirty="0"/>
              <a:t>      select </a:t>
            </a:r>
            <a:r>
              <a:rPr lang="en-US" altLang="en-US" i="1" dirty="0"/>
              <a:t>ID</a:t>
            </a:r>
            <a:r>
              <a:rPr lang="en-US" altLang="en-US" dirty="0"/>
              <a:t>, </a:t>
            </a:r>
            <a:r>
              <a:rPr lang="en-US" altLang="en-US" i="1" dirty="0"/>
              <a:t>name</a:t>
            </a:r>
            <a:r>
              <a:rPr lang="en-US" altLang="en-US" dirty="0"/>
              <a:t>, </a:t>
            </a:r>
            <a:r>
              <a:rPr lang="en-US" altLang="en-US" i="1" dirty="0"/>
              <a:t>building</a:t>
            </a:r>
            <a:br>
              <a:rPr lang="en-US" altLang="en-US" i="1" dirty="0"/>
            </a:br>
            <a:r>
              <a:rPr lang="en-US" altLang="en-US" i="1" dirty="0"/>
              <a:t>       </a:t>
            </a:r>
            <a:r>
              <a:rPr lang="en-US" altLang="en-US" b="1" dirty="0"/>
              <a:t>from </a:t>
            </a:r>
            <a:r>
              <a:rPr lang="en-US" altLang="en-US" i="1" dirty="0"/>
              <a:t>instructor</a:t>
            </a:r>
            <a:r>
              <a:rPr lang="en-US" altLang="en-US" dirty="0"/>
              <a:t>, </a:t>
            </a:r>
            <a:r>
              <a:rPr lang="en-US" altLang="en-US" i="1" dirty="0"/>
              <a:t>department</a:t>
            </a:r>
            <a:br>
              <a:rPr lang="en-US" altLang="en-US" i="1" dirty="0"/>
            </a:br>
            <a:r>
              <a:rPr lang="en-US" altLang="en-US" i="1" dirty="0"/>
              <a:t>       </a:t>
            </a:r>
            <a:r>
              <a:rPr lang="en-US" altLang="en-US" b="1" dirty="0"/>
              <a:t>where </a:t>
            </a:r>
            <a:r>
              <a:rPr lang="en-US" altLang="en-US" i="1" dirty="0" err="1"/>
              <a:t>instructor</a:t>
            </a:r>
            <a:r>
              <a:rPr lang="en-US" altLang="en-US" dirty="0" err="1"/>
              <a:t>.</a:t>
            </a:r>
            <a:r>
              <a:rPr lang="en-US" altLang="en-US" i="1" dirty="0" err="1"/>
              <a:t>dept_name</a:t>
            </a:r>
            <a:r>
              <a:rPr lang="en-US" altLang="en-US" dirty="0"/>
              <a:t>= </a:t>
            </a:r>
            <a:r>
              <a:rPr lang="en-US" altLang="en-US" i="1" dirty="0" err="1"/>
              <a:t>department</a:t>
            </a:r>
            <a:r>
              <a:rPr lang="en-US" altLang="en-US" dirty="0" err="1"/>
              <a:t>.</a:t>
            </a:r>
            <a:r>
              <a:rPr lang="en-US" altLang="en-US" i="1" dirty="0" err="1"/>
              <a:t>dept_name</a:t>
            </a:r>
            <a:r>
              <a:rPr lang="en-US" altLang="en-US" dirty="0"/>
              <a:t>;</a:t>
            </a:r>
          </a:p>
          <a:p>
            <a:r>
              <a:rPr lang="en-US" altLang="en-US" b="1" dirty="0">
                <a:sym typeface="Symbol" panose="05050102010706020507" pitchFamily="18" charset="2"/>
              </a:rPr>
              <a:t>insert into </a:t>
            </a:r>
            <a:r>
              <a:rPr lang="en-US" altLang="en-US" i="1" dirty="0" err="1">
                <a:sym typeface="Symbol" panose="05050102010706020507" pitchFamily="18" charset="2"/>
              </a:rPr>
              <a:t>instructor_info</a:t>
            </a:r>
            <a:r>
              <a:rPr lang="en-US" altLang="en-US" i="1" dirty="0">
                <a:sym typeface="Symbol" panose="05050102010706020507" pitchFamily="18" charset="2"/>
              </a:rPr>
              <a:t> </a:t>
            </a:r>
          </a:p>
          <a:p>
            <a:pPr>
              <a:buNone/>
            </a:pPr>
            <a:r>
              <a:rPr lang="en-US" altLang="en-US" b="1" i="1" dirty="0">
                <a:sym typeface="Symbol" panose="05050102010706020507" pitchFamily="18" charset="2"/>
              </a:rPr>
              <a:t>             </a:t>
            </a:r>
            <a:r>
              <a:rPr lang="en-US" altLang="en-US" b="1" dirty="0">
                <a:sym typeface="Symbol" panose="05050102010706020507" pitchFamily="18" charset="2"/>
              </a:rPr>
              <a:t>values </a:t>
            </a:r>
            <a:r>
              <a:rPr lang="en-US" altLang="en-US" dirty="0">
                <a:sym typeface="Symbol" panose="05050102010706020507" pitchFamily="18" charset="2"/>
              </a:rPr>
              <a:t>('69987', 'White', 'Taylor');</a:t>
            </a:r>
          </a:p>
          <a:p>
            <a:r>
              <a:rPr lang="en-US" altLang="en-US" dirty="0">
                <a:sym typeface="Symbol" panose="05050102010706020507" pitchFamily="18" charset="2"/>
              </a:rPr>
              <a:t>Issues</a:t>
            </a:r>
          </a:p>
          <a:p>
            <a:pPr lvl="1"/>
            <a:r>
              <a:rPr lang="en-US" altLang="en-US" dirty="0"/>
              <a:t>Which department, if multiple departments in Taylor?</a:t>
            </a:r>
          </a:p>
          <a:p>
            <a:pPr lvl="1"/>
            <a:r>
              <a:rPr lang="en-US" altLang="en-US" dirty="0"/>
              <a:t>What if no department is in Taylor?</a:t>
            </a:r>
            <a:endParaRPr lang="en-US" altLang="en-US" b="1" dirty="0"/>
          </a:p>
        </p:txBody>
      </p:sp>
    </p:spTree>
    <p:extLst>
      <p:ext uri="{BB962C8B-B14F-4D97-AF65-F5344CB8AC3E}">
        <p14:creationId xmlns:p14="http://schemas.microsoft.com/office/powerpoint/2010/main" val="1816130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pPr>
              <a:defRPr/>
            </a:pPr>
            <a:r>
              <a:rPr lang="en-US" dirty="0">
                <a:ea typeface="+mj-ea"/>
              </a:rPr>
              <a:t>And Some Not at All</a:t>
            </a:r>
          </a:p>
        </p:txBody>
      </p:sp>
      <p:sp>
        <p:nvSpPr>
          <p:cNvPr id="54275" name="Rectangle 3"/>
          <p:cNvSpPr>
            <a:spLocks noGrp="1" noChangeArrowheads="1"/>
          </p:cNvSpPr>
          <p:nvPr>
            <p:ph type="body" idx="1"/>
          </p:nvPr>
        </p:nvSpPr>
        <p:spPr>
          <a:xfrm>
            <a:off x="1719264" y="820342"/>
            <a:ext cx="4800410" cy="2562939"/>
          </a:xfrm>
        </p:spPr>
        <p:txBody>
          <a:bodyPr/>
          <a:lstStyle/>
          <a:p>
            <a:r>
              <a:rPr lang="en-US" altLang="en-US" b="1" dirty="0"/>
              <a:t>create view </a:t>
            </a:r>
            <a:r>
              <a:rPr lang="en-US" altLang="en-US" i="1" dirty="0" err="1"/>
              <a:t>history_instructors</a:t>
            </a:r>
            <a:r>
              <a:rPr lang="en-US" altLang="en-US" i="1" dirty="0"/>
              <a:t> </a:t>
            </a:r>
            <a:r>
              <a:rPr lang="en-US" altLang="en-US" b="1" dirty="0"/>
              <a:t>as</a:t>
            </a:r>
            <a:br>
              <a:rPr lang="en-US" altLang="en-US" b="1" dirty="0"/>
            </a:b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a:t>
            </a:r>
            <a:r>
              <a:rPr lang="en-US" altLang="en-US" dirty="0"/>
              <a:t>= 'History';</a:t>
            </a:r>
          </a:p>
          <a:p>
            <a:r>
              <a:rPr lang="en-US" altLang="en-US" dirty="0"/>
              <a:t>What happens if we insert </a:t>
            </a:r>
          </a:p>
          <a:p>
            <a:pPr>
              <a:buNone/>
            </a:pPr>
            <a:r>
              <a:rPr lang="en-US" altLang="en-US" dirty="0"/>
              <a:t>           ('25566', 'Brown', 'Biology', 100000)</a:t>
            </a:r>
          </a:p>
          <a:p>
            <a:pPr>
              <a:buNone/>
            </a:pPr>
            <a:r>
              <a:rPr lang="en-US" altLang="en-US" dirty="0"/>
              <a:t>       into </a:t>
            </a:r>
            <a:r>
              <a:rPr lang="en-US" altLang="en-US" i="1" dirty="0" err="1"/>
              <a:t>history_instructors</a:t>
            </a:r>
            <a:r>
              <a:rPr lang="en-US" altLang="en-US" i="1" dirty="0"/>
              <a:t>?</a:t>
            </a:r>
            <a:endParaRPr lang="en-US" altLang="en-US" dirty="0"/>
          </a:p>
        </p:txBody>
      </p:sp>
    </p:spTree>
    <p:extLst>
      <p:ext uri="{BB962C8B-B14F-4D97-AF65-F5344CB8AC3E}">
        <p14:creationId xmlns:p14="http://schemas.microsoft.com/office/powerpoint/2010/main" val="608868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CF342-EE8B-0049-B68F-D1809D35CD4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3DEFD7A1-D48F-CB01-425E-755C43268F3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EB1F58AD-5A2A-5D88-6D14-960363C4BD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91ED569E-1379-DCFA-1936-7BCBB9BA5966}"/>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865929EA-CE97-D2B8-E9D2-0CAEF451FF8E}"/>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Inheritance</a:t>
            </a:r>
          </a:p>
        </p:txBody>
      </p:sp>
      <p:sp>
        <p:nvSpPr>
          <p:cNvPr id="4" name="TextBox 9">
            <a:extLst>
              <a:ext uri="{FF2B5EF4-FFF2-40B4-BE49-F238E27FC236}">
                <a16:creationId xmlns:a16="http://schemas.microsoft.com/office/drawing/2014/main" id="{4A82E77A-3CC8-E184-7CEA-2AFF92D9FD4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5: ER(4), Relational(4), SQL(4)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768153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dirty="0">
                <a:ea typeface="+mj-ea"/>
              </a:rPr>
              <a:t>View Updates in SQL </a:t>
            </a:r>
          </a:p>
        </p:txBody>
      </p:sp>
      <p:sp>
        <p:nvSpPr>
          <p:cNvPr id="52227" name="Rectangle 3"/>
          <p:cNvSpPr>
            <a:spLocks noGrp="1" noChangeArrowheads="1"/>
          </p:cNvSpPr>
          <p:nvPr>
            <p:ph type="body" idx="1"/>
          </p:nvPr>
        </p:nvSpPr>
        <p:spPr>
          <a:xfrm>
            <a:off x="1719264" y="921957"/>
            <a:ext cx="5550218" cy="2388172"/>
          </a:xfrm>
        </p:spPr>
        <p:txBody>
          <a:bodyPr/>
          <a:lstStyle/>
          <a:p>
            <a:r>
              <a:rPr lang="en-US" altLang="en-US" dirty="0"/>
              <a:t>Most SQL implementations allow updates only on simple views </a:t>
            </a:r>
          </a:p>
          <a:p>
            <a:pPr lvl="1"/>
            <a:r>
              <a:rPr lang="en-US" altLang="en-US" dirty="0"/>
              <a:t>The </a:t>
            </a:r>
            <a:r>
              <a:rPr lang="en-US" altLang="en-US" b="1" dirty="0"/>
              <a:t>from </a:t>
            </a:r>
            <a:r>
              <a:rPr lang="en-US" altLang="en-US" dirty="0"/>
              <a:t>clause has only one database relation.</a:t>
            </a:r>
          </a:p>
          <a:p>
            <a:pPr lvl="1"/>
            <a:r>
              <a:rPr lang="en-US" altLang="en-US" dirty="0"/>
              <a:t>The </a:t>
            </a:r>
            <a:r>
              <a:rPr lang="en-US" altLang="en-US" b="1" dirty="0"/>
              <a:t>select </a:t>
            </a:r>
            <a:r>
              <a:rPr lang="en-US" altLang="en-US" dirty="0"/>
              <a:t>clause contains only attribute names of the relation, and does not have any expressions, aggregates, or </a:t>
            </a:r>
            <a:r>
              <a:rPr lang="en-US" altLang="en-US" b="1" dirty="0"/>
              <a:t>distinct </a:t>
            </a:r>
            <a:r>
              <a:rPr lang="en-US" altLang="en-US" dirty="0"/>
              <a:t>specification.</a:t>
            </a:r>
          </a:p>
          <a:p>
            <a:pPr lvl="1"/>
            <a:r>
              <a:rPr lang="en-US" altLang="en-US" dirty="0"/>
              <a:t>Any attribute not listed in the </a:t>
            </a:r>
            <a:r>
              <a:rPr lang="en-US" altLang="en-US" b="1" dirty="0"/>
              <a:t>select </a:t>
            </a:r>
            <a:r>
              <a:rPr lang="en-US" altLang="en-US" dirty="0"/>
              <a:t>clause can be set to null</a:t>
            </a:r>
          </a:p>
          <a:p>
            <a:pPr lvl="1"/>
            <a:r>
              <a:rPr lang="en-US" altLang="en-US" dirty="0"/>
              <a:t>The query does not have a </a:t>
            </a:r>
            <a:r>
              <a:rPr lang="en-US" altLang="en-US" b="1" dirty="0"/>
              <a:t>group </a:t>
            </a:r>
            <a:r>
              <a:rPr lang="en-US" altLang="en-US" dirty="0"/>
              <a:t>by or </a:t>
            </a:r>
            <a:r>
              <a:rPr lang="en-US" altLang="en-US" b="1" dirty="0"/>
              <a:t>having </a:t>
            </a:r>
            <a:r>
              <a:rPr lang="en-US" altLang="en-US" dirty="0"/>
              <a:t>clause.</a:t>
            </a:r>
          </a:p>
          <a:p>
            <a:pPr lvl="1"/>
            <a:endParaRPr lang="en-US" altLang="en-US" dirty="0"/>
          </a:p>
        </p:txBody>
      </p:sp>
    </p:spTree>
    <p:extLst>
      <p:ext uri="{BB962C8B-B14F-4D97-AF65-F5344CB8AC3E}">
        <p14:creationId xmlns:p14="http://schemas.microsoft.com/office/powerpoint/2010/main" val="21735398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Codd’s 12 Rules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Metadata</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64A3C301-863D-2DCE-5FAE-9672447A2CD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5: ER(4), Relational(4), SQL(4)			© Donald F. Ferguson, 2024</a:t>
            </a:r>
            <a:endParaRPr lang="en-US" altLang="en-US" sz="800" i="1" dirty="0">
              <a:solidFill>
                <a:schemeClr val="bg1"/>
              </a:solidFill>
            </a:endParaRPr>
          </a:p>
        </p:txBody>
      </p:sp>
    </p:spTree>
    <p:extLst>
      <p:ext uri="{BB962C8B-B14F-4D97-AF65-F5344CB8AC3E}">
        <p14:creationId xmlns:p14="http://schemas.microsoft.com/office/powerpoint/2010/main" val="28488175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b="1" dirty="0"/>
              <a:t>Rule 3: Systematic Treatment of NULL Values</a:t>
            </a:r>
          </a:p>
          <a:p>
            <a:pPr marL="0" indent="0">
              <a:buNone/>
            </a:pPr>
            <a:r>
              <a:rPr lang="en-US" sz="1300" b="1" dirty="0"/>
              <a:t>The NULL values in a database must be given a systematic and uniform treatment. This is a very important rule because a NULL can be interpreted as one the following − data is missing, data is not known, or data is not applicable.</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10"/>
          </p:nvPr>
        </p:nvSpPr>
        <p:spPr>
          <a:prstGeom prst="rect">
            <a:avLst/>
          </a:prstGeom>
        </p:spPr>
        <p:txBody>
          <a:bodyPr/>
          <a:lstStyle/>
          <a:p>
            <a:pPr marL="0" indent="0">
              <a:buNone/>
            </a:pPr>
            <a:r>
              <a:rPr lang="en-US" sz="1300" b="1" dirty="0"/>
              <a:t>Rule 4: Active Online Catalog</a:t>
            </a:r>
          </a:p>
          <a:p>
            <a:pPr marL="0" indent="0">
              <a:buNone/>
            </a:pPr>
            <a:r>
              <a:rPr lang="en-US" sz="1300" b="1"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10"/>
          </p:nvPr>
        </p:nvSpPr>
        <p:spPr>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Definition Language (DDL)</a:t>
            </a:r>
          </a:p>
        </p:txBody>
      </p:sp>
      <p:sp>
        <p:nvSpPr>
          <p:cNvPr id="29698" name="Rectangle 3"/>
          <p:cNvSpPr>
            <a:spLocks noGrp="1" noChangeArrowheads="1"/>
          </p:cNvSpPr>
          <p:nvPr>
            <p:ph idx="1"/>
          </p:nvPr>
        </p:nvSpPr>
        <p:spPr>
          <a:xfrm>
            <a:off x="1719263" y="830207"/>
            <a:ext cx="5550822" cy="3677840"/>
          </a:xfrm>
        </p:spPr>
        <p:txBody>
          <a:bodyPr/>
          <a:lstStyle/>
          <a:p>
            <a:r>
              <a:rPr lang="en-US" altLang="en-US" dirty="0"/>
              <a:t>Specification notation for defining the database schema</a:t>
            </a:r>
          </a:p>
          <a:p>
            <a:pPr lvl="1">
              <a:buFont typeface="Monotype Sorts" charset="2"/>
              <a:buNone/>
            </a:pPr>
            <a:r>
              <a:rPr lang="en-US" altLang="en-US" dirty="0"/>
              <a:t>Example: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a:t>varchar</a:t>
            </a:r>
            <a:r>
              <a:rPr lang="en-US" altLang="en-US" dirty="0"/>
              <a:t>(20)</a:t>
            </a:r>
            <a:r>
              <a:rPr lang="en-US" altLang="en-US" b="1" dirty="0"/>
              <a:t>,</a:t>
            </a:r>
            <a:br>
              <a:rPr lang="en-US" altLang="en-US" b="1" i="1" dirty="0"/>
            </a:br>
            <a:r>
              <a:rPr lang="en-US" altLang="en-US" b="1" i="1" dirty="0"/>
              <a:t>                             </a:t>
            </a:r>
            <a:r>
              <a:rPr lang="en-US" altLang="en-US" i="1" dirty="0" err="1"/>
              <a:t>dept_name</a:t>
            </a:r>
            <a:r>
              <a:rPr lang="en-US" altLang="en-US" i="1" dirty="0"/>
              <a:t>  </a:t>
            </a:r>
            <a:r>
              <a:rPr lang="en-US" altLang="en-US" b="1" dirty="0"/>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r>
              <a:rPr lang="en-US" altLang="en-US" dirty="0"/>
              <a:t>DDL compiler generates a set of table templates stored in a </a:t>
            </a:r>
            <a:r>
              <a:rPr lang="en-US" altLang="en-US" b="1" i="1" dirty="0">
                <a:solidFill>
                  <a:srgbClr val="002060"/>
                </a:solidFill>
              </a:rPr>
              <a:t>data dictionary</a:t>
            </a:r>
          </a:p>
          <a:p>
            <a:r>
              <a:rPr lang="en-US" altLang="en-US" dirty="0"/>
              <a:t>Data dictionary contains metadata (i.e., data about data)</a:t>
            </a:r>
          </a:p>
          <a:p>
            <a:pPr lvl="1"/>
            <a:r>
              <a:rPr lang="en-US" altLang="en-US" dirty="0"/>
              <a:t>Database schema </a:t>
            </a:r>
          </a:p>
          <a:p>
            <a:pPr lvl="1"/>
            <a:r>
              <a:rPr lang="en-US" altLang="en-US" dirty="0"/>
              <a:t>Integrity constraints</a:t>
            </a:r>
          </a:p>
          <a:p>
            <a:pPr lvl="2"/>
            <a:r>
              <a:rPr lang="en-US" altLang="en-US" dirty="0"/>
              <a:t>Primary key (ID uniquely identifies instructors)</a:t>
            </a:r>
          </a:p>
          <a:p>
            <a:pPr lvl="1"/>
            <a:r>
              <a:rPr lang="en-US" altLang="en-US" dirty="0"/>
              <a:t>Authorization</a:t>
            </a:r>
          </a:p>
          <a:p>
            <a:pPr lvl="2"/>
            <a:r>
              <a:rPr lang="en-US" altLang="en-US" dirty="0"/>
              <a:t>Who can access what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7493E4-51AF-7441-9AEC-B24D178819AA}"/>
              </a:ext>
            </a:extLst>
          </p:cNvPr>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2"/>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3"/>
              </a:rPr>
              <a:t>https://en.wikipedia.org/wiki/Database_catalog</a:t>
            </a:r>
            <a:r>
              <a:rPr lang="en-US" sz="1600" dirty="0"/>
              <a:t>)</a:t>
            </a:r>
            <a:br>
              <a:rPr lang="en-US" sz="1600" dirty="0"/>
            </a:br>
            <a:endParaRPr lang="en-US" sz="1600" dirty="0"/>
          </a:p>
          <a:p>
            <a:r>
              <a:rPr lang="en-US" sz="1600" dirty="0"/>
              <a:t>Codd’s Rule 4: Dynamic online catalog based on the relational model:</a:t>
            </a:r>
          </a:p>
          <a:p>
            <a:pPr lvl="1"/>
            <a:r>
              <a:rPr lang="en-US" sz="1400" dirty="0"/>
              <a:t>The data base description is represented at the logical level in the same way as ordinary data, so that authorized users can apply the same relational language to its interrogation as they apply to the regular data.</a:t>
            </a:r>
          </a:p>
          <a:p>
            <a:endParaRPr lang="en-US" sz="1600" dirty="0"/>
          </a:p>
        </p:txBody>
      </p:sp>
      <p:sp>
        <p:nvSpPr>
          <p:cNvPr id="3" name="Title 2">
            <a:extLst>
              <a:ext uri="{FF2B5EF4-FFF2-40B4-BE49-F238E27FC236}">
                <a16:creationId xmlns:a16="http://schemas.microsoft.com/office/drawing/2014/main" id="{F0826BBE-8ED0-4045-9637-53215A2172AD}"/>
              </a:ext>
            </a:extLst>
          </p:cNvPr>
          <p:cNvSpPr>
            <a:spLocks noGrp="1"/>
          </p:cNvSpPr>
          <p:nvPr>
            <p:ph type="title"/>
          </p:nvPr>
        </p:nvSpPr>
        <p:spPr/>
        <p:txBody>
          <a:bodyPr/>
          <a:lstStyle/>
          <a:p>
            <a:r>
              <a:rPr lang="en-US" dirty="0"/>
              <a:t>Metadata and Catalog</a:t>
            </a:r>
          </a:p>
        </p:txBody>
      </p:sp>
    </p:spTree>
    <p:extLst>
      <p:ext uri="{BB962C8B-B14F-4D97-AF65-F5344CB8AC3E}">
        <p14:creationId xmlns:p14="http://schemas.microsoft.com/office/powerpoint/2010/main" val="17196147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6C427681-FE92-4716-B0D6-3C1132EC37B2}"/>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5F8AF8E1-0BFE-4988-B8AF-22B99F21E0C1}"/>
              </a:ext>
            </a:extLst>
          </p:cNvPr>
          <p:cNvSpPr>
            <a:spLocks noGrp="1" noChangeArrowheads="1"/>
          </p:cNvSpPr>
          <p:nvPr>
            <p:ph type="body" idx="1"/>
          </p:nvPr>
        </p:nvSpPr>
        <p:spPr>
          <a:xfrm>
            <a:off x="1828801" y="1334691"/>
            <a:ext cx="5460206" cy="3395663"/>
          </a:xfrm>
        </p:spPr>
        <p:txBody>
          <a:bodyPr/>
          <a:lstStyle/>
          <a:p>
            <a:pPr>
              <a:lnSpc>
                <a:spcPct val="90000"/>
              </a:lnSpc>
            </a:pPr>
            <a:r>
              <a:rPr lang="en-US" altLang="en-US" dirty="0"/>
              <a:t>Information about relations</a:t>
            </a:r>
          </a:p>
          <a:p>
            <a:pPr lvl="1">
              <a:lnSpc>
                <a:spcPct val="90000"/>
              </a:lnSpc>
            </a:pPr>
            <a:r>
              <a:rPr lang="en-US" altLang="en-US" dirty="0"/>
              <a:t>names of relations</a:t>
            </a:r>
          </a:p>
          <a:p>
            <a:pPr lvl="1">
              <a:lnSpc>
                <a:spcPct val="90000"/>
              </a:lnSpc>
            </a:pPr>
            <a:r>
              <a:rPr lang="en-US" altLang="en-US" dirty="0"/>
              <a:t>names, types and lengths of attributes of each relation</a:t>
            </a:r>
          </a:p>
          <a:p>
            <a:pPr lvl="1">
              <a:lnSpc>
                <a:spcPct val="90000"/>
              </a:lnSpc>
            </a:pPr>
            <a:r>
              <a:rPr lang="en-US" altLang="en-US" dirty="0"/>
              <a:t>names and definitions of views</a:t>
            </a:r>
          </a:p>
          <a:p>
            <a:pPr lvl="1">
              <a:lnSpc>
                <a:spcPct val="90000"/>
              </a:lnSpc>
            </a:pPr>
            <a:r>
              <a:rPr lang="en-US" altLang="en-US" dirty="0"/>
              <a:t>integrity constraints</a:t>
            </a:r>
          </a:p>
          <a:p>
            <a:pPr>
              <a:lnSpc>
                <a:spcPct val="90000"/>
              </a:lnSpc>
            </a:pPr>
            <a:r>
              <a:rPr lang="en-US" altLang="en-US" dirty="0"/>
              <a:t>User and accounting information, including passwords</a:t>
            </a:r>
          </a:p>
          <a:p>
            <a:pPr>
              <a:lnSpc>
                <a:spcPct val="90000"/>
              </a:lnSpc>
            </a:pPr>
            <a:r>
              <a:rPr lang="en-US" altLang="en-US" dirty="0"/>
              <a:t>Statistical and descriptive data</a:t>
            </a:r>
          </a:p>
          <a:p>
            <a:pPr lvl="1">
              <a:lnSpc>
                <a:spcPct val="90000"/>
              </a:lnSpc>
            </a:pPr>
            <a:r>
              <a:rPr lang="en-US" altLang="en-US" dirty="0"/>
              <a:t>number of tuples in each relation</a:t>
            </a:r>
          </a:p>
          <a:p>
            <a:pPr>
              <a:lnSpc>
                <a:spcPct val="90000"/>
              </a:lnSpc>
            </a:pPr>
            <a:r>
              <a:rPr lang="en-US" altLang="en-US" dirty="0"/>
              <a:t>Physical file organization information</a:t>
            </a:r>
          </a:p>
          <a:p>
            <a:pPr lvl="1">
              <a:lnSpc>
                <a:spcPct val="90000"/>
              </a:lnSpc>
            </a:pPr>
            <a:r>
              <a:rPr lang="en-US" altLang="en-US" dirty="0"/>
              <a:t>How relation is stored (sequential/hash/…)</a:t>
            </a:r>
          </a:p>
          <a:p>
            <a:pPr lvl="1">
              <a:lnSpc>
                <a:spcPct val="90000"/>
              </a:lnSpc>
            </a:pPr>
            <a:r>
              <a:rPr lang="en-US" altLang="en-US" dirty="0"/>
              <a:t>Physical location of relation </a:t>
            </a:r>
          </a:p>
          <a:p>
            <a:pPr>
              <a:lnSpc>
                <a:spcPct val="90000"/>
              </a:lnSpc>
            </a:pPr>
            <a:r>
              <a:rPr lang="en-US" altLang="en-US" dirty="0"/>
              <a:t>Information about indices (Chapter 14) </a:t>
            </a:r>
          </a:p>
        </p:txBody>
      </p:sp>
      <p:sp>
        <p:nvSpPr>
          <p:cNvPr id="102404" name="Text Box 6">
            <a:extLst>
              <a:ext uri="{FF2B5EF4-FFF2-40B4-BE49-F238E27FC236}">
                <a16:creationId xmlns:a16="http://schemas.microsoft.com/office/drawing/2014/main" id="{38943F03-FAEF-41D0-8332-F8979FE58597}"/>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The</a:t>
            </a:r>
            <a:r>
              <a:rPr kumimoji="0" lang="en-US" altLang="en-US" sz="1275" dirty="0">
                <a:solidFill>
                  <a:srgbClr val="000099"/>
                </a:solidFill>
              </a:rPr>
              <a:t> </a:t>
            </a:r>
            <a:r>
              <a:rPr kumimoji="0" lang="en-US" altLang="en-US" sz="1275" b="1" dirty="0">
                <a:solidFill>
                  <a:srgbClr val="002060"/>
                </a:solidFill>
              </a:rPr>
              <a:t>Data dictionary</a:t>
            </a:r>
            <a:r>
              <a:rPr kumimoji="0" lang="en-US" altLang="en-US" sz="1275" dirty="0">
                <a:solidFill>
                  <a:srgbClr val="002060"/>
                </a:solidFill>
              </a:rPr>
              <a:t> </a:t>
            </a:r>
            <a:r>
              <a:rPr kumimoji="0" lang="en-US" altLang="en-US" sz="1275" dirty="0">
                <a:solidFill>
                  <a:srgbClr val="000000"/>
                </a:solidFill>
              </a:rPr>
              <a:t>(also called </a:t>
            </a:r>
            <a:r>
              <a:rPr kumimoji="0" lang="en-US" altLang="en-US" sz="1275" b="1" dirty="0">
                <a:solidFill>
                  <a:srgbClr val="002060"/>
                </a:solidFill>
              </a:rPr>
              <a:t>system catalog</a:t>
            </a:r>
            <a:r>
              <a:rPr kumimoji="0" lang="en-US" altLang="en-US" sz="1275" dirty="0">
                <a:solidFill>
                  <a:srgbClr val="000000"/>
                </a:solidFill>
              </a:rPr>
              <a:t>) stores </a:t>
            </a:r>
            <a:r>
              <a:rPr kumimoji="0" lang="en-US" altLang="en-US" sz="1275" b="1" dirty="0">
                <a:solidFill>
                  <a:srgbClr val="002060"/>
                </a:solidFill>
              </a:rPr>
              <a:t>metadata</a:t>
            </a:r>
            <a:r>
              <a:rPr kumimoji="0" lang="en-US" altLang="en-US" sz="1275" dirty="0">
                <a:solidFill>
                  <a:srgbClr val="000000"/>
                </a:solidFill>
              </a:rPr>
              <a:t>; that is, data about data, such as</a:t>
            </a:r>
          </a:p>
        </p:txBody>
      </p:sp>
    </p:spTree>
    <p:extLst>
      <p:ext uri="{BB962C8B-B14F-4D97-AF65-F5344CB8AC3E}">
        <p14:creationId xmlns:p14="http://schemas.microsoft.com/office/powerpoint/2010/main" val="11068959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EE94F84B-01EE-4596-897A-63559CB1C446}"/>
              </a:ext>
            </a:extLst>
          </p:cNvPr>
          <p:cNvSpPr>
            <a:spLocks noGrp="1" noChangeArrowheads="1"/>
          </p:cNvSpPr>
          <p:nvPr>
            <p:ph type="title"/>
          </p:nvPr>
        </p:nvSpPr>
        <p:spPr>
          <a:xfrm>
            <a:off x="1804991" y="130970"/>
            <a:ext cx="6078141"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31E46661-04BA-487C-A994-B5995C026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091" y="1142075"/>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6">
            <a:extLst>
              <a:ext uri="{FF2B5EF4-FFF2-40B4-BE49-F238E27FC236}">
                <a16:creationId xmlns:a16="http://schemas.microsoft.com/office/drawing/2014/main" id="{3D2E2374-DDB3-4BA5-963B-D3E90138181B}"/>
              </a:ext>
            </a:extLst>
          </p:cNvPr>
          <p:cNvSpPr>
            <a:spLocks noGrp="1" noChangeArrowheads="1"/>
          </p:cNvSpPr>
          <p:nvPr>
            <p:ph type="body" idx="1"/>
          </p:nvPr>
        </p:nvSpPr>
        <p:spPr>
          <a:xfrm>
            <a:off x="1847857" y="1038225"/>
            <a:ext cx="1814513" cy="3655219"/>
          </a:xfrm>
          <a:noFill/>
        </p:spPr>
        <p:txBody>
          <a:bodyPr/>
          <a:lstStyle/>
          <a:p>
            <a:r>
              <a:rPr lang="en-US" altLang="en-US" dirty="0"/>
              <a:t>Relational representation on disk</a:t>
            </a:r>
          </a:p>
          <a:p>
            <a:r>
              <a:rPr lang="en-US" altLang="en-US" dirty="0"/>
              <a:t>Specialized data structures designed for efficient access, in memory</a:t>
            </a:r>
          </a:p>
        </p:txBody>
      </p:sp>
    </p:spTree>
    <p:extLst>
      <p:ext uri="{BB962C8B-B14F-4D97-AF65-F5344CB8AC3E}">
        <p14:creationId xmlns:p14="http://schemas.microsoft.com/office/powerpoint/2010/main" val="4944896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0805EE-8B37-93B2-8CB7-C7387516C135}"/>
              </a:ext>
            </a:extLst>
          </p:cNvPr>
          <p:cNvSpPr>
            <a:spLocks noGrp="1"/>
          </p:cNvSpPr>
          <p:nvPr>
            <p:ph idx="1"/>
          </p:nvPr>
        </p:nvSpPr>
        <p:spPr/>
        <p:txBody>
          <a:bodyPr/>
          <a:lstStyle/>
          <a:p>
            <a:endParaRPr lang="en-US"/>
          </a:p>
        </p:txBody>
      </p:sp>
      <p:sp>
        <p:nvSpPr>
          <p:cNvPr id="8" name="Title 2">
            <a:extLst>
              <a:ext uri="{FF2B5EF4-FFF2-40B4-BE49-F238E27FC236}">
                <a16:creationId xmlns:a16="http://schemas.microsoft.com/office/drawing/2014/main" id="{F5222D09-6622-544A-9E5D-F153BC8DDEC3}"/>
              </a:ext>
            </a:extLst>
          </p:cNvPr>
          <p:cNvSpPr>
            <a:spLocks noGrp="1"/>
          </p:cNvSpPr>
          <p:nvPr>
            <p:ph type="title"/>
          </p:nvPr>
        </p:nvSpPr>
        <p:spPr/>
        <p:txBody>
          <a:bodyPr/>
          <a:lstStyle/>
          <a:p>
            <a:r>
              <a:rPr lang="en-US" dirty="0"/>
              <a:t>MySQL Catalog (</a:t>
            </a:r>
            <a:r>
              <a:rPr lang="en-US" dirty="0" err="1"/>
              <a:t>Information_Schema</a:t>
            </a:r>
            <a:r>
              <a:rPr lang="en-US" dirty="0"/>
              <a:t>)</a:t>
            </a:r>
          </a:p>
        </p:txBody>
      </p:sp>
      <p:pic>
        <p:nvPicPr>
          <p:cNvPr id="9" name="Picture 8">
            <a:extLst>
              <a:ext uri="{FF2B5EF4-FFF2-40B4-BE49-F238E27FC236}">
                <a16:creationId xmlns:a16="http://schemas.microsoft.com/office/drawing/2014/main" id="{225272D8-3156-594B-A3B3-1D48D1C84387}"/>
              </a:ext>
            </a:extLst>
          </p:cNvPr>
          <p:cNvPicPr>
            <a:picLocks noChangeAspect="1"/>
          </p:cNvPicPr>
          <p:nvPr/>
        </p:nvPicPr>
        <p:blipFill>
          <a:blip r:embed="rId2"/>
          <a:stretch>
            <a:fillRect/>
          </a:stretch>
        </p:blipFill>
        <p:spPr>
          <a:xfrm>
            <a:off x="16727" y="764969"/>
            <a:ext cx="5073434" cy="3613557"/>
          </a:xfrm>
          <a:prstGeom prst="rect">
            <a:avLst/>
          </a:prstGeom>
        </p:spPr>
      </p:pic>
      <p:sp>
        <p:nvSpPr>
          <p:cNvPr id="10" name="Rectangle 9">
            <a:extLst>
              <a:ext uri="{FF2B5EF4-FFF2-40B4-BE49-F238E27FC236}">
                <a16:creationId xmlns:a16="http://schemas.microsoft.com/office/drawing/2014/main" id="{530EF875-EA67-9A4A-9BC1-BF7BF2372FBB}"/>
              </a:ext>
            </a:extLst>
          </p:cNvPr>
          <p:cNvSpPr/>
          <p:nvPr/>
        </p:nvSpPr>
        <p:spPr>
          <a:xfrm>
            <a:off x="5090161" y="594282"/>
            <a:ext cx="3505200" cy="395492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Some</a:t>
            </a: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 of the MySQL Information Schema 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'ADMINISTRABLE_ROLE_AUTHORIZATIONS'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'APPLICABLE_ROLES'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'CHARACTER_SETS'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'CHECK_CONSTRAINTS'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'ENABLED_ROLES'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'ENGINES'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'EVENTS'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'FILES'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'KEY_COLUMN_USAGE'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'PARAMETERS'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'REFERENTIAL_CONSTRAINTS'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'RESOURCE_GROUPS'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'ROLE_COLUMN_GRANTS'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'ROLE_ROUTINE_GRANTS'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'ROLE_TABLE_GRANTS'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'ROUTINES'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'SCHEMA_PRIVILEGES'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'TABLESPACES'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'TRIGGERS'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'USER_PRIVILEGES'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'VIEW_ROUTINE_USAGE'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'VIEW_TABLE_USAGE'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sp>
        <p:nvSpPr>
          <p:cNvPr id="11" name="TextBox 10">
            <a:extLst>
              <a:ext uri="{FF2B5EF4-FFF2-40B4-BE49-F238E27FC236}">
                <a16:creationId xmlns:a16="http://schemas.microsoft.com/office/drawing/2014/main" id="{86FB9FED-471C-5C42-8106-D2FE93C3539F}"/>
              </a:ext>
            </a:extLst>
          </p:cNvPr>
          <p:cNvSpPr txBox="1"/>
          <p:nvPr/>
        </p:nvSpPr>
        <p:spPr>
          <a:xfrm>
            <a:off x="6348761" y="3004218"/>
            <a:ext cx="2743200" cy="1384995"/>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CREATE and ALTER statements modify the data.</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DBMS reads information: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Parsing</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Optimizer</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etc.</a:t>
            </a:r>
          </a:p>
        </p:txBody>
      </p:sp>
    </p:spTree>
    <p:extLst>
      <p:ext uri="{BB962C8B-B14F-4D97-AF65-F5344CB8AC3E}">
        <p14:creationId xmlns:p14="http://schemas.microsoft.com/office/powerpoint/2010/main" val="1908690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BAE05-4846-B768-F9A7-49953E1BF3DE}"/>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E22DE0B-16FC-2A3D-552E-9ED94C758F6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5BFE271-551C-C027-46E6-E6DF3954A4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51F28DE-29B2-7488-BA76-4575E2E05F72}"/>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0F4D72AF-AF57-F966-E521-1EA960E89E34}"/>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Do Some Examples if not too Tired or Bored</a:t>
            </a:r>
          </a:p>
        </p:txBody>
      </p:sp>
      <p:sp>
        <p:nvSpPr>
          <p:cNvPr id="4" name="TextBox 9">
            <a:extLst>
              <a:ext uri="{FF2B5EF4-FFF2-40B4-BE49-F238E27FC236}">
                <a16:creationId xmlns:a16="http://schemas.microsoft.com/office/drawing/2014/main" id="{928EB1FC-3349-A954-5782-3819B22D628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5: ER(4), Relational(4), SQL(4)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55586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E75B8-3F36-5C0A-6926-48028F22E165}"/>
            </a:ext>
          </a:extLst>
        </p:cNvPr>
        <p:cNvGrpSpPr/>
        <p:nvPr/>
      </p:nvGrpSpPr>
      <p:grpSpPr>
        <a:xfrm>
          <a:off x="0" y="0"/>
          <a:ext cx="0" cy="0"/>
          <a:chOff x="0" y="0"/>
          <a:chExt cx="0" cy="0"/>
        </a:xfrm>
      </p:grpSpPr>
      <p:sp>
        <p:nvSpPr>
          <p:cNvPr id="533506" name="Rectangle 2">
            <a:extLst>
              <a:ext uri="{FF2B5EF4-FFF2-40B4-BE49-F238E27FC236}">
                <a16:creationId xmlns:a16="http://schemas.microsoft.com/office/drawing/2014/main" id="{43B12F9C-2ABA-85DB-1878-B5ED13679B81}"/>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Specialization</a:t>
            </a:r>
          </a:p>
        </p:txBody>
      </p:sp>
      <p:sp>
        <p:nvSpPr>
          <p:cNvPr id="59395" name="Rectangle 3">
            <a:extLst>
              <a:ext uri="{FF2B5EF4-FFF2-40B4-BE49-F238E27FC236}">
                <a16:creationId xmlns:a16="http://schemas.microsoft.com/office/drawing/2014/main" id="{764A44BB-F338-78D1-C33A-F1D52B893C3F}"/>
              </a:ext>
            </a:extLst>
          </p:cNvPr>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892454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REST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DAF6CDBE-9508-9BFA-C6E1-AF66074CE07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90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5: ER(4), Relational(4), SQL(4)			© Donald F. Ferguson, 2024</a:t>
            </a:r>
            <a:endParaRPr lang="en-US" altLang="en-US" sz="800" i="1" dirty="0">
              <a:solidFill>
                <a:schemeClr val="bg1"/>
              </a:solidFill>
            </a:endParaRPr>
          </a:p>
        </p:txBody>
      </p:sp>
    </p:spTree>
    <p:extLst>
      <p:ext uri="{BB962C8B-B14F-4D97-AF65-F5344CB8AC3E}">
        <p14:creationId xmlns:p14="http://schemas.microsoft.com/office/powerpoint/2010/main" val="22949166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12427986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8713415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2771ED-7D12-11D7-C3F3-70C112073B37}"/>
              </a:ext>
            </a:extLst>
          </p:cNvPr>
          <p:cNvSpPr txBox="1"/>
          <p:nvPr/>
        </p:nvSpPr>
        <p:spPr>
          <a:xfrm>
            <a:off x="152400" y="438150"/>
            <a:ext cx="8763000" cy="4524315"/>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jdbc:mysql</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://columbia-examples.ckkqqktwkcji.us-east-1.rds.amazonaws.com:3306</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GET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2"/>
              </a:rPr>
              <a:t>http://localhost:5001/f23_imdb_clean/name_basics/nm0000158</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GET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http://localhost:5001/f23_imdb_clean/name_basics?deathYear=2023&amp;birthyear=1960</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select * from f23_imdb_clean.name_basics where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deathYear</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=2023 AND birthyear=1960</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PUT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http://localhost:5001/f23_imdb_clean/name_basics ?deathYear=2023&amp;birthyear=1960</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Body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primaryName</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‘Does not matter cause is dead.’}</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update f23_imdb_clean.name_basics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set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where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deathYear</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=2023 AND birthyear=1960</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529409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379409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0D7BE-6494-83A6-8C98-66AC8FBD0439}"/>
              </a:ext>
            </a:extLst>
          </p:cNvPr>
          <p:cNvSpPr>
            <a:spLocks noGrp="1"/>
          </p:cNvSpPr>
          <p:nvPr>
            <p:ph type="title"/>
          </p:nvPr>
        </p:nvSpPr>
        <p:spPr/>
        <p:txBody>
          <a:bodyPr/>
          <a:lstStyle/>
          <a:p>
            <a:r>
              <a:rPr lang="en-US" dirty="0"/>
              <a:t>Application Architecture</a:t>
            </a:r>
          </a:p>
        </p:txBody>
      </p:sp>
      <p:pic>
        <p:nvPicPr>
          <p:cNvPr id="5" name="Picture 4">
            <a:extLst>
              <a:ext uri="{FF2B5EF4-FFF2-40B4-BE49-F238E27FC236}">
                <a16:creationId xmlns:a16="http://schemas.microsoft.com/office/drawing/2014/main" id="{384BB8DD-B4D4-6818-2523-83256F6228C3}"/>
              </a:ext>
            </a:extLst>
          </p:cNvPr>
          <p:cNvPicPr>
            <a:picLocks noChangeAspect="1"/>
          </p:cNvPicPr>
          <p:nvPr/>
        </p:nvPicPr>
        <p:blipFill>
          <a:blip r:embed="rId2"/>
          <a:stretch>
            <a:fillRect/>
          </a:stretch>
        </p:blipFill>
        <p:spPr>
          <a:xfrm>
            <a:off x="304800" y="666750"/>
            <a:ext cx="7696200" cy="3211114"/>
          </a:xfrm>
          <a:prstGeom prst="rect">
            <a:avLst/>
          </a:prstGeom>
        </p:spPr>
      </p:pic>
    </p:spTree>
    <p:extLst>
      <p:ext uri="{BB962C8B-B14F-4D97-AF65-F5344CB8AC3E}">
        <p14:creationId xmlns:p14="http://schemas.microsoft.com/office/powerpoint/2010/main" val="3959748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90062</TotalTime>
  <Words>6987</Words>
  <Application>Microsoft Macintosh PowerPoint</Application>
  <PresentationFormat>On-screen Show (16:9)</PresentationFormat>
  <Paragraphs>841</Paragraphs>
  <Slides>98</Slides>
  <Notes>57</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98</vt:i4>
      </vt:variant>
    </vt:vector>
  </HeadingPairs>
  <TitlesOfParts>
    <vt:vector size="119" baseType="lpstr">
      <vt:lpstr>ＭＳ Ｐゴシック</vt:lpstr>
      <vt:lpstr>Arial</vt:lpstr>
      <vt:lpstr>Calibri</vt:lpstr>
      <vt:lpstr>Helvetica</vt:lpstr>
      <vt:lpstr>Monotype Sorts</vt:lpstr>
      <vt:lpstr>Museo For Dell</vt:lpstr>
      <vt:lpstr>Museo Sans For Dell</vt:lpstr>
      <vt:lpstr>source-serif-pro</vt:lpstr>
      <vt:lpstr>Symbol</vt:lpstr>
      <vt:lpstr>Times New Roman</vt:lpstr>
      <vt:lpstr>Webdings</vt:lpstr>
      <vt:lpstr>Wingdings</vt:lpstr>
      <vt:lpstr>Office Theme</vt:lpstr>
      <vt:lpstr>2_db-5-grey</vt:lpstr>
      <vt:lpstr>5_db-5-grey</vt:lpstr>
      <vt:lpstr>7_db-5-grey</vt:lpstr>
      <vt:lpstr>3_db-5-grey</vt:lpstr>
      <vt:lpstr>1_Office Theme</vt:lpstr>
      <vt:lpstr>4_db-5-grey</vt:lpstr>
      <vt:lpstr>6_db-5-grey</vt:lpstr>
      <vt:lpstr>2_Office Theme</vt:lpstr>
      <vt:lpstr>PowerPoint Presentation</vt:lpstr>
      <vt:lpstr>PowerPoint Presentation</vt:lpstr>
      <vt:lpstr>PowerPoint Presentation</vt:lpstr>
      <vt:lpstr>Contents</vt:lpstr>
      <vt:lpstr>PowerPoint Presentation</vt:lpstr>
      <vt:lpstr>Course Updates</vt:lpstr>
      <vt:lpstr>PowerPoint Presentation</vt:lpstr>
      <vt:lpstr>PowerPoint Presentation</vt:lpstr>
      <vt:lpstr>Specialization</vt:lpstr>
      <vt:lpstr>Specialization Example</vt:lpstr>
      <vt:lpstr>Inheritance/Specialization</vt:lpstr>
      <vt:lpstr>Specialization</vt:lpstr>
      <vt:lpstr>One Table</vt:lpstr>
      <vt:lpstr>Two Table</vt:lpstr>
      <vt:lpstr>Three Table</vt:lpstr>
      <vt:lpstr>ISA Relationship</vt:lpstr>
      <vt:lpstr>ER vs. UML Class Diagrams</vt:lpstr>
      <vt:lpstr>PowerPoint Presentation</vt:lpstr>
      <vt:lpstr>Complex Attributes</vt:lpstr>
      <vt:lpstr>Composite Attributes</vt:lpstr>
      <vt:lpstr>Entity Attributes</vt:lpstr>
      <vt:lpstr>IMDB Free Data</vt:lpstr>
      <vt:lpstr>Example from IMDB</vt:lpstr>
      <vt:lpstr>PowerPoint Presentation</vt:lpstr>
      <vt:lpstr>Aggregation</vt:lpstr>
      <vt:lpstr>Aggregation (Cont.)</vt:lpstr>
      <vt:lpstr>Aggregation (Cont.)</vt:lpstr>
      <vt:lpstr>Reduction to Relational Schemas</vt:lpstr>
      <vt:lpstr>PowerPoint Presentation</vt:lpstr>
      <vt:lpstr>PowerPoint Presentation</vt:lpstr>
      <vt:lpstr>What are all those other Symbols?</vt:lpstr>
      <vt:lpstr>Thinking about JOINs</vt:lpstr>
      <vt:lpstr>What are all those other Symbols?</vt:lpstr>
      <vt:lpstr>Anti – Join</vt:lpstr>
      <vt:lpstr>Group By, Order By</vt:lpstr>
      <vt:lpstr>PowerPoint Presentation</vt:lpstr>
      <vt:lpstr>PowerPoint Presentation</vt:lpstr>
      <vt:lpstr>Set Operations</vt:lpstr>
      <vt:lpstr>Set Operations (Cont.)</vt:lpstr>
      <vt:lpstr>PowerPoint Presentation</vt:lpstr>
      <vt:lpstr>Nested Subqueries</vt:lpstr>
      <vt:lpstr>Nested Subquery</vt:lpstr>
      <vt:lpstr>Consider Some Tables</vt:lpstr>
      <vt:lpstr>Consider a Subquery Tables</vt:lpstr>
      <vt:lpstr>Nested Subqueries</vt:lpstr>
      <vt:lpstr>PowerPoint Presentation</vt:lpstr>
      <vt:lpstr>Set Membership </vt:lpstr>
      <vt:lpstr>Set Membership (Cont.)</vt:lpstr>
      <vt:lpstr>Set Comparison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Subqueries in the From Clause</vt:lpstr>
      <vt:lpstr>Subqueries in the Form Clause</vt:lpstr>
      <vt:lpstr>With Clause</vt:lpstr>
      <vt:lpstr>Complex Queries using With Clause</vt:lpstr>
      <vt:lpstr>Scalar Subquery</vt:lpstr>
      <vt:lpstr>PowerPoint Presentation</vt:lpstr>
      <vt:lpstr>Functions</vt:lpstr>
      <vt:lpstr>Functions</vt:lpstr>
      <vt:lpstr>Functions</vt:lpstr>
      <vt:lpstr>Functions</vt:lpstr>
      <vt:lpstr>PowerPoint Presentation</vt:lpstr>
      <vt:lpstr>Views</vt:lpstr>
      <vt:lpstr>View Definition</vt:lpstr>
      <vt:lpstr>View Definition and Use</vt:lpstr>
      <vt:lpstr>Views Defined Using Other Views</vt:lpstr>
      <vt:lpstr>Views Defined Using Other Views</vt:lpstr>
      <vt:lpstr>View Expansion</vt:lpstr>
      <vt:lpstr>View Expansion (Cont.)</vt:lpstr>
      <vt:lpstr>Materialized Views</vt:lpstr>
      <vt:lpstr>Update of a View</vt:lpstr>
      <vt:lpstr>Some Updates Cannot be Translated Uniquely</vt:lpstr>
      <vt:lpstr>And Some Not at All</vt:lpstr>
      <vt:lpstr>View Updates in SQL </vt:lpstr>
      <vt:lpstr>PowerPoint Presentation</vt:lpstr>
      <vt:lpstr>Codd’s 12 Rules</vt:lpstr>
      <vt:lpstr>Codd’s 12 Rules</vt:lpstr>
      <vt:lpstr>Data Definition Language (DDL)</vt:lpstr>
      <vt:lpstr>Metadata and Catalog</vt:lpstr>
      <vt:lpstr>Data Dictionary Storage</vt:lpstr>
      <vt:lpstr>Relational Representation of System Metadata</vt:lpstr>
      <vt:lpstr>MySQL Catalog (Information_Schema)</vt:lpstr>
      <vt:lpstr>PowerPoint Presentation</vt:lpstr>
      <vt:lpstr>PowerPoint Presentation</vt:lpstr>
      <vt:lpstr>Data Modeling Concepts and REST</vt:lpstr>
      <vt:lpstr>REST (https://www.tutorialspoint.com/restful/restful_introduction.htm)</vt:lpstr>
      <vt:lpstr>REST (https://www.tutorialspoint.com/restful/restful_introduction.htm)</vt:lpstr>
      <vt:lpstr>REST and Resources</vt:lpstr>
      <vt:lpstr>URLs</vt:lpstr>
      <vt:lpstr>PowerPoint Presentation</vt:lpstr>
      <vt:lpstr>Simplistic, Conceptual Mapping (Examples)</vt:lpstr>
      <vt:lpstr>Application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611</cp:revision>
  <cp:lastPrinted>2018-11-15T21:01:50Z</cp:lastPrinted>
  <dcterms:created xsi:type="dcterms:W3CDTF">2010-04-12T23:12:02Z</dcterms:created>
  <dcterms:modified xsi:type="dcterms:W3CDTF">2024-10-04T13:45:23Z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